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91" r:id="rId2"/>
    <p:sldId id="274" r:id="rId3"/>
    <p:sldId id="275" r:id="rId4"/>
    <p:sldId id="276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7" r:id="rId14"/>
    <p:sldId id="258" r:id="rId15"/>
    <p:sldId id="2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6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2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648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8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625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5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73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3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6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4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8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1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7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9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7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ECBA-54D4-4F94-8632-49FA20D0B1F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CEFB90-5C80-430C-BFC4-AFCF550026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42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&#1575;&#1606;&#1705;&#1575;&#1585;%20&#1605;&#1593;&#1575;&#1583;.pptx" TargetMode="External"/><Relationship Id="rId3" Type="http://schemas.openxmlformats.org/officeDocument/2006/relationships/hyperlink" Target="&#1580;&#1585;&#1740;&#1575;&#1606;&#1575;&#1578;%20&#1593;&#1585;&#1601;&#1575;&#1606;%20&#1607;&#1575;&#1740;%20&#1606;&#1608;&#1592;&#1607;&#1608;&#1585;/&#1582;&#1583;&#1575;%20&#1583;&#1585;%20&#1606;&#1711;&#1575;&#1607;%20&#1593;&#1585;&#1601;&#1575;&#1606;%20&#1607;&#1575;&#1740;%20&#1606;&#1608;&#1592;&#1607;&#1608;&#1585;.pptx" TargetMode="External"/><Relationship Id="rId7" Type="http://schemas.openxmlformats.org/officeDocument/2006/relationships/hyperlink" Target="&#1583;&#1740;&#1606;%20&#1711;&#1585;&#1740;&#1586;&#1740;.pptx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&#1593;&#1602;&#1604;%20&#1587;&#1578;&#1740;&#1586;&#1740;.pptx" TargetMode="External"/><Relationship Id="rId5" Type="http://schemas.openxmlformats.org/officeDocument/2006/relationships/hyperlink" Target="&#1588;&#1575;&#1583;&#1740;.pptx" TargetMode="External"/><Relationship Id="rId4" Type="http://schemas.openxmlformats.org/officeDocument/2006/relationships/hyperlink" Target="&#1593;&#1588;&#1602;%20&#1580;&#1606;&#1587;&#1740;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VSEQ01.DAT" TargetMode="External"/><Relationship Id="rId2" Type="http://schemas.openxmlformats.org/officeDocument/2006/relationships/hyperlink" Target="9%20(2009).av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m.mpg" TargetMode="External"/><Relationship Id="rId4" Type="http://schemas.openxmlformats.org/officeDocument/2006/relationships/hyperlink" Target="The%20Book%20of%20Eli%20(2010)%20DVDRip.sr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662;&#1575;&#1574;&#1608;&#1604;&#1608;%20&#1603;&#1608;&#1574;&#1604;&#1610;&#1608;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86941" y="5081155"/>
            <a:ext cx="63193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6600" dirty="0" smtClean="0">
                <a:solidFill>
                  <a:srgbClr val="C00000"/>
                </a:solidFill>
                <a:cs typeface="B Titr" panose="00000700000000000000" pitchFamily="2" charset="-78"/>
              </a:rPr>
              <a:t>فرقه ها و آخرالزمان</a:t>
            </a:r>
            <a:endParaRPr lang="en-US" sz="66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3151" y="311727"/>
            <a:ext cx="3106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3600" dirty="0" smtClean="0">
                <a:solidFill>
                  <a:schemeClr val="bg1"/>
                </a:solidFill>
                <a:cs typeface="B Mitra" panose="00000400000000000000" pitchFamily="2" charset="-78"/>
              </a:rPr>
              <a:t>بسم الله الرحمن الرحیم</a:t>
            </a:r>
            <a:endParaRPr lang="en-US" sz="3600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76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4943475" y="4500564"/>
            <a:ext cx="1555750" cy="7937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4943475" y="4530726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42" name="AutoShape 22"/>
          <p:cNvSpPr>
            <a:spLocks noChangeArrowheads="1"/>
          </p:cNvSpPr>
          <p:nvPr/>
        </p:nvSpPr>
        <p:spPr bwMode="gray">
          <a:xfrm flipH="1">
            <a:off x="4348164" y="4699000"/>
            <a:ext cx="1171575" cy="3635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>
                <a:solidFill>
                  <a:srgbClr val="566172"/>
                </a:solidFill>
                <a:cs typeface="B Homa" pitchFamily="2" charset="-78"/>
              </a:rPr>
              <a:t>ذن بودیسم</a:t>
            </a:r>
            <a:endParaRPr lang="en-US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7544" name="AutoShape 24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4763" name="AutoShape 25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74764" name="Group 26"/>
          <p:cNvGrpSpPr>
            <a:grpSpLocks/>
          </p:cNvGrpSpPr>
          <p:nvPr/>
        </p:nvGrpSpPr>
        <p:grpSpPr bwMode="auto">
          <a:xfrm>
            <a:off x="7339636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74802" name="AutoShape 27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4803" name="Group 28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74804" name="Oval 2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4805" name="Oval 3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7551" name="Oval 31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807" name="Oval 32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7553" name="Oval 33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809" name="Oval 34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4765" name="Group 35"/>
          <p:cNvGrpSpPr>
            <a:grpSpLocks/>
          </p:cNvGrpSpPr>
          <p:nvPr/>
        </p:nvGrpSpPr>
        <p:grpSpPr bwMode="auto">
          <a:xfrm>
            <a:off x="6733414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74794" name="AutoShape 36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4795" name="Group 37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74796" name="Oval 38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4797" name="Oval 39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7560" name="Oval 40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99" name="Oval 41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7562" name="Oval 42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801" name="Oval 43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4766" name="Group 44"/>
          <p:cNvGrpSpPr>
            <a:grpSpLocks/>
          </p:cNvGrpSpPr>
          <p:nvPr/>
        </p:nvGrpSpPr>
        <p:grpSpPr bwMode="auto">
          <a:xfrm>
            <a:off x="6181857" y="2703517"/>
            <a:ext cx="2113142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74786" name="AutoShape 45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400" dirty="0" smtClean="0">
                  <a:solidFill>
                    <a:srgbClr val="566172"/>
                  </a:solidFill>
                  <a:cs typeface="B Homa" pitchFamily="2" charset="-78"/>
                </a:rPr>
                <a:t>جریان های معنوی ایرانی</a:t>
              </a:r>
              <a:endParaRPr lang="en-US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4787" name="Group 46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74788" name="Oval 47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4789" name="Oval 48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7569" name="Oval 49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91" name="Oval 50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7571" name="Oval 51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93" name="Oval 52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4767" name="Group 53"/>
          <p:cNvGrpSpPr>
            <a:grpSpLocks/>
          </p:cNvGrpSpPr>
          <p:nvPr/>
        </p:nvGrpSpPr>
        <p:grpSpPr bwMode="auto">
          <a:xfrm>
            <a:off x="6088733" y="3476625"/>
            <a:ext cx="2079625" cy="533400"/>
            <a:chOff x="3061" y="2393"/>
            <a:chExt cx="1310" cy="336"/>
          </a:xfrm>
          <a:solidFill>
            <a:schemeClr val="tx1"/>
          </a:solidFill>
        </p:grpSpPr>
        <p:sp>
          <p:nvSpPr>
            <p:cNvPr id="74778" name="AutoShape 54"/>
            <p:cNvSpPr>
              <a:spLocks noChangeArrowheads="1"/>
            </p:cNvSpPr>
            <p:nvPr/>
          </p:nvSpPr>
          <p:spPr bwMode="gray">
            <a:xfrm flipH="1">
              <a:off x="3061" y="2393"/>
              <a:ext cx="1089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یهود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4779" name="Group 55"/>
            <p:cNvGrpSpPr>
              <a:grpSpLocks/>
            </p:cNvGrpSpPr>
            <p:nvPr/>
          </p:nvGrpSpPr>
          <p:grpSpPr bwMode="auto">
            <a:xfrm flipH="1">
              <a:off x="4121" y="2402"/>
              <a:ext cx="250" cy="327"/>
              <a:chOff x="2078" y="1386"/>
              <a:chExt cx="1615" cy="2204"/>
            </a:xfrm>
            <a:grpFill/>
          </p:grpSpPr>
          <p:sp>
            <p:nvSpPr>
              <p:cNvPr id="74780" name="Oval 5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4781" name="Oval 5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7578" name="Oval 58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83" name="Oval 59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7580" name="Oval 60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85" name="Oval 61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4768" name="Group 62"/>
          <p:cNvGrpSpPr>
            <a:grpSpLocks/>
          </p:cNvGrpSpPr>
          <p:nvPr/>
        </p:nvGrpSpPr>
        <p:grpSpPr bwMode="auto">
          <a:xfrm>
            <a:off x="6349083" y="4233867"/>
            <a:ext cx="1933575" cy="528638"/>
            <a:chOff x="3288" y="2858"/>
            <a:chExt cx="1218" cy="333"/>
          </a:xfrm>
          <a:solidFill>
            <a:schemeClr val="tx1"/>
          </a:solidFill>
        </p:grpSpPr>
        <p:sp>
          <p:nvSpPr>
            <p:cNvPr id="74770" name="AutoShape 63"/>
            <p:cNvSpPr>
              <a:spLocks noChangeArrowheads="1"/>
            </p:cNvSpPr>
            <p:nvPr/>
          </p:nvSpPr>
          <p:spPr bwMode="gray">
            <a:xfrm flipH="1">
              <a:off x="3288" y="2871"/>
              <a:ext cx="1022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چینی   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4771" name="Group 64"/>
            <p:cNvGrpSpPr>
              <a:grpSpLocks/>
            </p:cNvGrpSpPr>
            <p:nvPr/>
          </p:nvGrpSpPr>
          <p:grpSpPr bwMode="auto">
            <a:xfrm flipH="1">
              <a:off x="4272" y="2858"/>
              <a:ext cx="234" cy="327"/>
              <a:chOff x="2078" y="1386"/>
              <a:chExt cx="1615" cy="2204"/>
            </a:xfrm>
            <a:grpFill/>
          </p:grpSpPr>
          <p:sp>
            <p:nvSpPr>
              <p:cNvPr id="74772" name="Oval 6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4773" name="Oval 6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7587" name="Oval 67"/>
              <p:cNvSpPr>
                <a:spLocks noChangeArrowheads="1"/>
              </p:cNvSpPr>
              <p:nvPr/>
            </p:nvSpPr>
            <p:spPr bwMode="gray">
              <a:xfrm>
                <a:off x="2384" y="1387"/>
                <a:ext cx="1129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75" name="Oval 68"/>
              <p:cNvSpPr>
                <a:spLocks noChangeArrowheads="1"/>
              </p:cNvSpPr>
              <p:nvPr/>
            </p:nvSpPr>
            <p:spPr bwMode="gray">
              <a:xfrm>
                <a:off x="2387" y="1387"/>
                <a:ext cx="1129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7589" name="Oval 69"/>
              <p:cNvSpPr>
                <a:spLocks noChangeArrowheads="1"/>
              </p:cNvSpPr>
              <p:nvPr/>
            </p:nvSpPr>
            <p:spPr bwMode="gray">
              <a:xfrm>
                <a:off x="2340" y="1386"/>
                <a:ext cx="1090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4777" name="Oval 70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74769" name="Text Box 79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54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8" grpId="0" animBg="1"/>
      <p:bldP spid="107539" grpId="0" animBg="1"/>
      <p:bldP spid="1075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Text Box 4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3614739" y="5191126"/>
            <a:ext cx="3355975" cy="1587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3609975" y="5229226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5891213" y="5233988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gray">
          <a:xfrm flipH="1">
            <a:off x="5297489" y="5397500"/>
            <a:ext cx="1171575" cy="3635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>
                <a:solidFill>
                  <a:srgbClr val="566172"/>
                </a:solidFill>
                <a:cs typeface="B Homa" pitchFamily="2" charset="-78"/>
              </a:rPr>
              <a:t>فراروانشناسی</a:t>
            </a:r>
            <a:endParaRPr lang="en-US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8554" name="AutoShape 10"/>
          <p:cNvSpPr>
            <a:spLocks noChangeArrowheads="1"/>
          </p:cNvSpPr>
          <p:nvPr/>
        </p:nvSpPr>
        <p:spPr bwMode="gray">
          <a:xfrm flipH="1">
            <a:off x="3016251" y="5397500"/>
            <a:ext cx="1171575" cy="3635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روان درمانی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8556" name="AutoShape 12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6813" name="AutoShape 13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76814" name="Group 14"/>
          <p:cNvGrpSpPr>
            <a:grpSpLocks/>
          </p:cNvGrpSpPr>
          <p:nvPr/>
        </p:nvGrpSpPr>
        <p:grpSpPr bwMode="auto">
          <a:xfrm>
            <a:off x="7378272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76860" name="AutoShape 15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6861" name="Group 16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76862" name="Oval 17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63" name="Oval 18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8563" name="Oval 19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65" name="Oval 20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8565" name="Oval 21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67" name="Oval 22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6815" name="Group 23"/>
          <p:cNvGrpSpPr>
            <a:grpSpLocks/>
          </p:cNvGrpSpPr>
          <p:nvPr/>
        </p:nvGrpSpPr>
        <p:grpSpPr bwMode="auto">
          <a:xfrm>
            <a:off x="6746292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76852" name="AutoShape 24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6853" name="Group 25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76854" name="Oval 2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55" name="Oval 2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8572" name="Oval 28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57" name="Oval 29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8574" name="Oval 30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59" name="Oval 31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6816" name="Group 32"/>
          <p:cNvGrpSpPr>
            <a:grpSpLocks/>
          </p:cNvGrpSpPr>
          <p:nvPr/>
        </p:nvGrpSpPr>
        <p:grpSpPr bwMode="auto">
          <a:xfrm>
            <a:off x="6156099" y="2703517"/>
            <a:ext cx="2138900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76844" name="AutoShape 33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400" dirty="0" smtClean="0">
                  <a:solidFill>
                    <a:srgbClr val="566172"/>
                  </a:solidFill>
                  <a:cs typeface="B Homa" pitchFamily="2" charset="-78"/>
                </a:rPr>
                <a:t>جریان های معنوی ایرانی</a:t>
              </a:r>
              <a:endParaRPr lang="en-US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6845" name="Group 34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76846" name="Oval 3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47" name="Oval 3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8581" name="Oval 37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49" name="Oval 38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8583" name="Oval 39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51" name="Oval 40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6817" name="Group 41"/>
          <p:cNvGrpSpPr>
            <a:grpSpLocks/>
          </p:cNvGrpSpPr>
          <p:nvPr/>
        </p:nvGrpSpPr>
        <p:grpSpPr bwMode="auto">
          <a:xfrm>
            <a:off x="6101612" y="3476625"/>
            <a:ext cx="2079625" cy="533400"/>
            <a:chOff x="3061" y="2393"/>
            <a:chExt cx="1310" cy="336"/>
          </a:xfrm>
          <a:solidFill>
            <a:schemeClr val="tx1"/>
          </a:solidFill>
        </p:grpSpPr>
        <p:sp>
          <p:nvSpPr>
            <p:cNvPr id="76836" name="AutoShape 42"/>
            <p:cNvSpPr>
              <a:spLocks noChangeArrowheads="1"/>
            </p:cNvSpPr>
            <p:nvPr/>
          </p:nvSpPr>
          <p:spPr bwMode="gray">
            <a:xfrm flipH="1">
              <a:off x="3061" y="2393"/>
              <a:ext cx="1089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یهود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6837" name="Group 43"/>
            <p:cNvGrpSpPr>
              <a:grpSpLocks/>
            </p:cNvGrpSpPr>
            <p:nvPr/>
          </p:nvGrpSpPr>
          <p:grpSpPr bwMode="auto">
            <a:xfrm flipH="1">
              <a:off x="4121" y="2402"/>
              <a:ext cx="250" cy="327"/>
              <a:chOff x="2078" y="1386"/>
              <a:chExt cx="1615" cy="2204"/>
            </a:xfrm>
            <a:grpFill/>
          </p:grpSpPr>
          <p:sp>
            <p:nvSpPr>
              <p:cNvPr id="76838" name="Oval 4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39" name="Oval 4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8590" name="Oval 46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41" name="Oval 47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8592" name="Oval 48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43" name="Oval 49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6818" name="Group 50"/>
          <p:cNvGrpSpPr>
            <a:grpSpLocks/>
          </p:cNvGrpSpPr>
          <p:nvPr/>
        </p:nvGrpSpPr>
        <p:grpSpPr bwMode="auto">
          <a:xfrm>
            <a:off x="6336204" y="4233867"/>
            <a:ext cx="1933575" cy="528638"/>
            <a:chOff x="3288" y="2858"/>
            <a:chExt cx="1218" cy="333"/>
          </a:xfrm>
          <a:solidFill>
            <a:schemeClr val="tx1"/>
          </a:solidFill>
        </p:grpSpPr>
        <p:sp>
          <p:nvSpPr>
            <p:cNvPr id="76828" name="AutoShape 51"/>
            <p:cNvSpPr>
              <a:spLocks noChangeArrowheads="1"/>
            </p:cNvSpPr>
            <p:nvPr/>
          </p:nvSpPr>
          <p:spPr bwMode="gray">
            <a:xfrm flipH="1">
              <a:off x="3288" y="2871"/>
              <a:ext cx="1022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چینی   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6829" name="Group 52"/>
            <p:cNvGrpSpPr>
              <a:grpSpLocks/>
            </p:cNvGrpSpPr>
            <p:nvPr/>
          </p:nvGrpSpPr>
          <p:grpSpPr bwMode="auto">
            <a:xfrm flipH="1">
              <a:off x="4272" y="2858"/>
              <a:ext cx="234" cy="327"/>
              <a:chOff x="2078" y="1386"/>
              <a:chExt cx="1615" cy="2204"/>
            </a:xfrm>
            <a:grpFill/>
          </p:grpSpPr>
          <p:sp>
            <p:nvSpPr>
              <p:cNvPr id="76830" name="Oval 5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31" name="Oval 5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8599" name="Oval 55"/>
              <p:cNvSpPr>
                <a:spLocks noChangeArrowheads="1"/>
              </p:cNvSpPr>
              <p:nvPr/>
            </p:nvSpPr>
            <p:spPr bwMode="gray">
              <a:xfrm>
                <a:off x="2384" y="1387"/>
                <a:ext cx="1129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33" name="Oval 56"/>
              <p:cNvSpPr>
                <a:spLocks noChangeArrowheads="1"/>
              </p:cNvSpPr>
              <p:nvPr/>
            </p:nvSpPr>
            <p:spPr bwMode="gray">
              <a:xfrm>
                <a:off x="2387" y="1387"/>
                <a:ext cx="1129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08601" name="Oval 57"/>
              <p:cNvSpPr>
                <a:spLocks noChangeArrowheads="1"/>
              </p:cNvSpPr>
              <p:nvPr/>
            </p:nvSpPr>
            <p:spPr bwMode="gray">
              <a:xfrm>
                <a:off x="2340" y="1386"/>
                <a:ext cx="1090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6835" name="Oval 58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6819" name="Group 59"/>
          <p:cNvGrpSpPr>
            <a:grpSpLocks/>
          </p:cNvGrpSpPr>
          <p:nvPr/>
        </p:nvGrpSpPr>
        <p:grpSpPr bwMode="auto">
          <a:xfrm>
            <a:off x="6709601" y="4949826"/>
            <a:ext cx="1919287" cy="542925"/>
            <a:chOff x="3651" y="3341"/>
            <a:chExt cx="1209" cy="342"/>
          </a:xfrm>
          <a:solidFill>
            <a:schemeClr val="tx1"/>
          </a:solidFill>
        </p:grpSpPr>
        <p:grpSp>
          <p:nvGrpSpPr>
            <p:cNvPr id="76821" name="Group 60"/>
            <p:cNvGrpSpPr>
              <a:grpSpLocks/>
            </p:cNvGrpSpPr>
            <p:nvPr/>
          </p:nvGrpSpPr>
          <p:grpSpPr bwMode="auto">
            <a:xfrm>
              <a:off x="3651" y="3363"/>
              <a:ext cx="1209" cy="320"/>
              <a:chOff x="3651" y="3363"/>
              <a:chExt cx="1209" cy="320"/>
            </a:xfrm>
            <a:grpFill/>
          </p:grpSpPr>
          <p:sp>
            <p:nvSpPr>
              <p:cNvPr id="76826" name="AutoShape 61"/>
              <p:cNvSpPr>
                <a:spLocks noChangeArrowheads="1"/>
              </p:cNvSpPr>
              <p:nvPr/>
            </p:nvSpPr>
            <p:spPr bwMode="gray">
              <a:xfrm flipH="1">
                <a:off x="3651" y="3363"/>
                <a:ext cx="998" cy="320"/>
              </a:xfrm>
              <a:prstGeom prst="roundRect">
                <a:avLst>
                  <a:gd name="adj" fmla="val 50000"/>
                </a:avLst>
              </a:prstGeom>
              <a:grpFill/>
              <a:ln w="2857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a-IR">
                    <a:solidFill>
                      <a:srgbClr val="566172"/>
                    </a:solidFill>
                    <a:cs typeface="B Homa" pitchFamily="2" charset="-78"/>
                  </a:rPr>
                  <a:t>فراعلم</a:t>
                </a:r>
                <a:endParaRPr lang="en-US">
                  <a:solidFill>
                    <a:srgbClr val="566172"/>
                  </a:solidFill>
                  <a:cs typeface="B Homa" pitchFamily="2" charset="-78"/>
                </a:endParaRPr>
              </a:p>
            </p:txBody>
          </p:sp>
          <p:sp>
            <p:nvSpPr>
              <p:cNvPr id="76827" name="Oval 62"/>
              <p:cNvSpPr>
                <a:spLocks noChangeArrowheads="1"/>
              </p:cNvSpPr>
              <p:nvPr/>
            </p:nvSpPr>
            <p:spPr bwMode="gray">
              <a:xfrm flipH="1">
                <a:off x="4610" y="3385"/>
                <a:ext cx="250" cy="240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grpSp>
          <p:nvGrpSpPr>
            <p:cNvPr id="76822" name="Group 63"/>
            <p:cNvGrpSpPr>
              <a:grpSpLocks/>
            </p:cNvGrpSpPr>
            <p:nvPr/>
          </p:nvGrpSpPr>
          <p:grpSpPr bwMode="auto">
            <a:xfrm>
              <a:off x="4624" y="3341"/>
              <a:ext cx="222" cy="334"/>
              <a:chOff x="4624" y="3341"/>
              <a:chExt cx="222" cy="334"/>
            </a:xfrm>
            <a:grpFill/>
          </p:grpSpPr>
          <p:sp>
            <p:nvSpPr>
              <p:cNvPr id="76823" name="Oval 64"/>
              <p:cNvSpPr>
                <a:spLocks noChangeArrowheads="1"/>
              </p:cNvSpPr>
              <p:nvPr/>
            </p:nvSpPr>
            <p:spPr bwMode="gray">
              <a:xfrm flipH="1">
                <a:off x="4624" y="3400"/>
                <a:ext cx="222" cy="21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6824" name="Oval 65"/>
              <p:cNvSpPr>
                <a:spLocks noChangeArrowheads="1"/>
              </p:cNvSpPr>
              <p:nvPr/>
            </p:nvSpPr>
            <p:spPr bwMode="gray">
              <a:xfrm flipH="1">
                <a:off x="4637" y="3341"/>
                <a:ext cx="196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6825" name="Oval 66"/>
              <p:cNvSpPr>
                <a:spLocks noChangeArrowheads="1"/>
              </p:cNvSpPr>
              <p:nvPr/>
            </p:nvSpPr>
            <p:spPr bwMode="gray">
              <a:xfrm flipH="1">
                <a:off x="4650" y="3348"/>
                <a:ext cx="170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76820" name="Text Box 67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17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 animBg="1"/>
      <p:bldP spid="108551" grpId="0" animBg="1"/>
      <p:bldP spid="108552" grpId="0" animBg="1"/>
      <p:bldP spid="108553" grpId="0" animBg="1"/>
      <p:bldP spid="1085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36196" name="AutoShape 4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8855" name="AutoShape 5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78856" name="Group 72"/>
          <p:cNvGrpSpPr>
            <a:grpSpLocks/>
          </p:cNvGrpSpPr>
          <p:nvPr/>
        </p:nvGrpSpPr>
        <p:grpSpPr bwMode="auto">
          <a:xfrm>
            <a:off x="7391151" y="1265240"/>
            <a:ext cx="2006600" cy="538163"/>
            <a:chOff x="3923" y="797"/>
            <a:chExt cx="1264" cy="339"/>
          </a:xfrm>
          <a:solidFill>
            <a:schemeClr val="tx1"/>
          </a:solidFill>
        </p:grpSpPr>
        <p:sp>
          <p:nvSpPr>
            <p:cNvPr id="78914" name="AutoShape 7"/>
            <p:cNvSpPr>
              <a:spLocks noChangeArrowheads="1"/>
            </p:cNvSpPr>
            <p:nvPr/>
          </p:nvSpPr>
          <p:spPr bwMode="gray">
            <a:xfrm flipH="1">
              <a:off x="3923" y="797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8915" name="Group 8"/>
            <p:cNvGrpSpPr>
              <a:grpSpLocks/>
            </p:cNvGrpSpPr>
            <p:nvPr/>
          </p:nvGrpSpPr>
          <p:grpSpPr bwMode="auto">
            <a:xfrm flipH="1">
              <a:off x="4937" y="809"/>
              <a:ext cx="250" cy="327"/>
              <a:chOff x="2078" y="1386"/>
              <a:chExt cx="1615" cy="2204"/>
            </a:xfrm>
            <a:grpFill/>
          </p:grpSpPr>
          <p:sp>
            <p:nvSpPr>
              <p:cNvPr id="78916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917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3" name="Oval 11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19" name="Oval 12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6205" name="Oval 13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21" name="Oval 14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8857" name="Group 15"/>
          <p:cNvGrpSpPr>
            <a:grpSpLocks/>
          </p:cNvGrpSpPr>
          <p:nvPr/>
        </p:nvGrpSpPr>
        <p:grpSpPr bwMode="auto">
          <a:xfrm>
            <a:off x="6772050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78906" name="AutoShape 16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8907" name="Group 17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78908" name="Oval 18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909" name="Oval 19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12" name="Oval 20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11" name="Oval 21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6214" name="Oval 22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13" name="Oval 23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8858" name="Group 24"/>
          <p:cNvGrpSpPr>
            <a:grpSpLocks/>
          </p:cNvGrpSpPr>
          <p:nvPr/>
        </p:nvGrpSpPr>
        <p:grpSpPr bwMode="auto">
          <a:xfrm>
            <a:off x="7501555" y="5740997"/>
            <a:ext cx="1944688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78898" name="AutoShape 25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dirty="0">
                  <a:solidFill>
                    <a:srgbClr val="566172"/>
                  </a:solidFill>
                  <a:cs typeface="B Homa" pitchFamily="2" charset="-78"/>
                </a:rPr>
                <a:t>عرفان مسیحیت</a:t>
              </a:r>
              <a:endParaRPr lang="en-US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8899" name="Group 26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78900" name="Oval 27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901" name="Oval 28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21" name="Oval 29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03" name="Oval 30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6223" name="Oval 31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905" name="Oval 32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8859" name="Group 33"/>
          <p:cNvGrpSpPr>
            <a:grpSpLocks/>
          </p:cNvGrpSpPr>
          <p:nvPr/>
        </p:nvGrpSpPr>
        <p:grpSpPr bwMode="auto">
          <a:xfrm>
            <a:off x="6127370" y="3476625"/>
            <a:ext cx="2079625" cy="533400"/>
            <a:chOff x="3061" y="2393"/>
            <a:chExt cx="1310" cy="336"/>
          </a:xfrm>
          <a:solidFill>
            <a:schemeClr val="tx1"/>
          </a:solidFill>
        </p:grpSpPr>
        <p:sp>
          <p:nvSpPr>
            <p:cNvPr id="78890" name="AutoShape 34"/>
            <p:cNvSpPr>
              <a:spLocks noChangeArrowheads="1"/>
            </p:cNvSpPr>
            <p:nvPr/>
          </p:nvSpPr>
          <p:spPr bwMode="gray">
            <a:xfrm flipH="1">
              <a:off x="3061" y="2393"/>
              <a:ext cx="1089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یهود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8891" name="Group 35"/>
            <p:cNvGrpSpPr>
              <a:grpSpLocks/>
            </p:cNvGrpSpPr>
            <p:nvPr/>
          </p:nvGrpSpPr>
          <p:grpSpPr bwMode="auto">
            <a:xfrm flipH="1">
              <a:off x="4121" y="2402"/>
              <a:ext cx="250" cy="327"/>
              <a:chOff x="2078" y="1386"/>
              <a:chExt cx="1615" cy="2204"/>
            </a:xfrm>
            <a:grpFill/>
          </p:grpSpPr>
          <p:sp>
            <p:nvSpPr>
              <p:cNvPr id="78892" name="Oval 3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893" name="Oval 3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30" name="Oval 38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895" name="Oval 39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6232" name="Oval 40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897" name="Oval 41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8860" name="Group 42"/>
          <p:cNvGrpSpPr>
            <a:grpSpLocks/>
          </p:cNvGrpSpPr>
          <p:nvPr/>
        </p:nvGrpSpPr>
        <p:grpSpPr bwMode="auto">
          <a:xfrm>
            <a:off x="6374841" y="4233867"/>
            <a:ext cx="1933575" cy="528638"/>
            <a:chOff x="3288" y="2858"/>
            <a:chExt cx="1218" cy="333"/>
          </a:xfrm>
          <a:solidFill>
            <a:schemeClr val="tx1"/>
          </a:solidFill>
        </p:grpSpPr>
        <p:sp>
          <p:nvSpPr>
            <p:cNvPr id="78882" name="AutoShape 43"/>
            <p:cNvSpPr>
              <a:spLocks noChangeArrowheads="1"/>
            </p:cNvSpPr>
            <p:nvPr/>
          </p:nvSpPr>
          <p:spPr bwMode="gray">
            <a:xfrm flipH="1">
              <a:off x="3288" y="2871"/>
              <a:ext cx="1022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چینی   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8883" name="Group 44"/>
            <p:cNvGrpSpPr>
              <a:grpSpLocks/>
            </p:cNvGrpSpPr>
            <p:nvPr/>
          </p:nvGrpSpPr>
          <p:grpSpPr bwMode="auto">
            <a:xfrm flipH="1">
              <a:off x="4272" y="2858"/>
              <a:ext cx="234" cy="327"/>
              <a:chOff x="2078" y="1386"/>
              <a:chExt cx="1615" cy="2204"/>
            </a:xfrm>
            <a:grpFill/>
          </p:grpSpPr>
          <p:sp>
            <p:nvSpPr>
              <p:cNvPr id="78884" name="Oval 4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885" name="Oval 4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39" name="Oval 47"/>
              <p:cNvSpPr>
                <a:spLocks noChangeArrowheads="1"/>
              </p:cNvSpPr>
              <p:nvPr/>
            </p:nvSpPr>
            <p:spPr bwMode="gray">
              <a:xfrm>
                <a:off x="2384" y="1387"/>
                <a:ext cx="1129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887" name="Oval 48"/>
              <p:cNvSpPr>
                <a:spLocks noChangeArrowheads="1"/>
              </p:cNvSpPr>
              <p:nvPr/>
            </p:nvSpPr>
            <p:spPr bwMode="gray">
              <a:xfrm>
                <a:off x="2387" y="1387"/>
                <a:ext cx="1129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6241" name="Oval 49"/>
              <p:cNvSpPr>
                <a:spLocks noChangeArrowheads="1"/>
              </p:cNvSpPr>
              <p:nvPr/>
            </p:nvSpPr>
            <p:spPr bwMode="gray">
              <a:xfrm>
                <a:off x="2340" y="1386"/>
                <a:ext cx="1090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8889" name="Oval 50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8861" name="Group 51"/>
          <p:cNvGrpSpPr>
            <a:grpSpLocks/>
          </p:cNvGrpSpPr>
          <p:nvPr/>
        </p:nvGrpSpPr>
        <p:grpSpPr bwMode="auto">
          <a:xfrm>
            <a:off x="6709602" y="4949826"/>
            <a:ext cx="1919287" cy="542925"/>
            <a:chOff x="3651" y="3341"/>
            <a:chExt cx="1209" cy="342"/>
          </a:xfrm>
          <a:solidFill>
            <a:schemeClr val="tx1"/>
          </a:solidFill>
        </p:grpSpPr>
        <p:grpSp>
          <p:nvGrpSpPr>
            <p:cNvPr id="78875" name="Group 52"/>
            <p:cNvGrpSpPr>
              <a:grpSpLocks/>
            </p:cNvGrpSpPr>
            <p:nvPr/>
          </p:nvGrpSpPr>
          <p:grpSpPr bwMode="auto">
            <a:xfrm>
              <a:off x="3651" y="3363"/>
              <a:ext cx="1209" cy="320"/>
              <a:chOff x="3651" y="3363"/>
              <a:chExt cx="1209" cy="320"/>
            </a:xfrm>
            <a:grpFill/>
          </p:grpSpPr>
          <p:sp>
            <p:nvSpPr>
              <p:cNvPr id="78880" name="AutoShape 53"/>
              <p:cNvSpPr>
                <a:spLocks noChangeArrowheads="1"/>
              </p:cNvSpPr>
              <p:nvPr/>
            </p:nvSpPr>
            <p:spPr bwMode="gray">
              <a:xfrm flipH="1">
                <a:off x="3651" y="3363"/>
                <a:ext cx="998" cy="320"/>
              </a:xfrm>
              <a:prstGeom prst="roundRect">
                <a:avLst>
                  <a:gd name="adj" fmla="val 50000"/>
                </a:avLst>
              </a:prstGeom>
              <a:grpFill/>
              <a:ln w="2857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a-IR">
                    <a:solidFill>
                      <a:srgbClr val="566172"/>
                    </a:solidFill>
                    <a:cs typeface="B Homa" pitchFamily="2" charset="-78"/>
                  </a:rPr>
                  <a:t>فراعلم</a:t>
                </a:r>
                <a:endParaRPr lang="en-US">
                  <a:solidFill>
                    <a:srgbClr val="566172"/>
                  </a:solidFill>
                  <a:cs typeface="B Homa" pitchFamily="2" charset="-78"/>
                </a:endParaRPr>
              </a:p>
            </p:txBody>
          </p:sp>
          <p:sp>
            <p:nvSpPr>
              <p:cNvPr id="78881" name="Oval 54"/>
              <p:cNvSpPr>
                <a:spLocks noChangeArrowheads="1"/>
              </p:cNvSpPr>
              <p:nvPr/>
            </p:nvSpPr>
            <p:spPr bwMode="gray">
              <a:xfrm flipH="1">
                <a:off x="4610" y="3385"/>
                <a:ext cx="250" cy="240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grpSp>
          <p:nvGrpSpPr>
            <p:cNvPr id="78876" name="Group 55"/>
            <p:cNvGrpSpPr>
              <a:grpSpLocks/>
            </p:cNvGrpSpPr>
            <p:nvPr/>
          </p:nvGrpSpPr>
          <p:grpSpPr bwMode="auto">
            <a:xfrm>
              <a:off x="4624" y="3341"/>
              <a:ext cx="222" cy="334"/>
              <a:chOff x="4624" y="3341"/>
              <a:chExt cx="222" cy="334"/>
            </a:xfrm>
            <a:grpFill/>
          </p:grpSpPr>
          <p:sp>
            <p:nvSpPr>
              <p:cNvPr id="78877" name="Oval 56"/>
              <p:cNvSpPr>
                <a:spLocks noChangeArrowheads="1"/>
              </p:cNvSpPr>
              <p:nvPr/>
            </p:nvSpPr>
            <p:spPr bwMode="gray">
              <a:xfrm flipH="1">
                <a:off x="4624" y="3400"/>
                <a:ext cx="222" cy="21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8878" name="Oval 57"/>
              <p:cNvSpPr>
                <a:spLocks noChangeArrowheads="1"/>
              </p:cNvSpPr>
              <p:nvPr/>
            </p:nvSpPr>
            <p:spPr bwMode="gray">
              <a:xfrm flipH="1">
                <a:off x="4637" y="3341"/>
                <a:ext cx="196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8879" name="Oval 58"/>
              <p:cNvSpPr>
                <a:spLocks noChangeArrowheads="1"/>
              </p:cNvSpPr>
              <p:nvPr/>
            </p:nvSpPr>
            <p:spPr bwMode="gray">
              <a:xfrm flipH="1">
                <a:off x="4650" y="3348"/>
                <a:ext cx="170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78863" name="Text Box 60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  <p:sp>
        <p:nvSpPr>
          <p:cNvPr id="78873" name="AutoShape 64"/>
          <p:cNvSpPr>
            <a:spLocks noChangeArrowheads="1"/>
          </p:cNvSpPr>
          <p:nvPr/>
        </p:nvSpPr>
        <p:spPr bwMode="gray">
          <a:xfrm flipH="1">
            <a:off x="6412707" y="2678137"/>
            <a:ext cx="1584325" cy="50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fa-IR" sz="1400" dirty="0" smtClean="0">
                <a:solidFill>
                  <a:srgbClr val="566172"/>
                </a:solidFill>
                <a:cs typeface="B Homa" pitchFamily="2" charset="-78"/>
              </a:rPr>
              <a:t>جریان های معنوی ایرانی</a:t>
            </a:r>
            <a:endParaRPr lang="en-US" sz="14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75" name="Oval 37"/>
          <p:cNvSpPr>
            <a:spLocks noChangeArrowheads="1"/>
          </p:cNvSpPr>
          <p:nvPr/>
        </p:nvSpPr>
        <p:spPr bwMode="gray">
          <a:xfrm flipH="1">
            <a:off x="7998253" y="2742322"/>
            <a:ext cx="351413" cy="336811"/>
          </a:xfrm>
          <a:prstGeom prst="ellipse">
            <a:avLst/>
          </a:prstGeom>
          <a:solidFill>
            <a:schemeClr val="tx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8867" name="Oval 71"/>
          <p:cNvSpPr>
            <a:spLocks noChangeArrowheads="1"/>
          </p:cNvSpPr>
          <p:nvPr/>
        </p:nvSpPr>
        <p:spPr bwMode="gray">
          <a:xfrm flipH="1">
            <a:off x="8024378" y="2655912"/>
            <a:ext cx="269875" cy="519113"/>
          </a:xfrm>
          <a:prstGeom prst="ellipse">
            <a:avLst/>
          </a:prstGeom>
          <a:solidFill>
            <a:schemeClr val="tx1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603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27034" y="1584101"/>
            <a:ext cx="309572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5400" dirty="0" smtClean="0">
                <a:cs typeface="B Titr" panose="00000700000000000000" pitchFamily="2" charset="-78"/>
              </a:rPr>
              <a:t>شاخصه های</a:t>
            </a:r>
            <a:endParaRPr lang="en-US" sz="5400" dirty="0"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3828" y="4039809"/>
            <a:ext cx="179087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5400" dirty="0" smtClean="0">
                <a:cs typeface="B Titr" panose="00000700000000000000" pitchFamily="2" charset="-78"/>
              </a:rPr>
              <a:t>اهداف</a:t>
            </a:r>
            <a:endParaRPr lang="en-US" sz="5400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13645" y="2730392"/>
            <a:ext cx="211628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 rtl="1"/>
            <a:r>
              <a:rPr lang="fa-IR" sz="4000" dirty="0" smtClean="0">
                <a:cs typeface="B Titr" panose="00000700000000000000" pitchFamily="2" charset="-78"/>
              </a:rPr>
              <a:t>آسیب های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6" name="Left Arrow 5"/>
          <p:cNvSpPr/>
          <p:nvPr/>
        </p:nvSpPr>
        <p:spPr>
          <a:xfrm rot="1669671">
            <a:off x="4859726" y="2125275"/>
            <a:ext cx="1517534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9603415">
            <a:off x="4812796" y="3779320"/>
            <a:ext cx="158698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3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84112" y="6213851"/>
            <a:ext cx="468790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Sina" panose="00000700000000000000" pitchFamily="2" charset="-78"/>
              </a:rPr>
              <a:t>شاخصه های </a:t>
            </a:r>
            <a:endParaRPr lang="en-US" sz="2400" dirty="0">
              <a:cs typeface="B Sina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9718" y="2223900"/>
            <a:ext cx="329584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خداباوری به جای خدامحوری 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0336" y="2899826"/>
            <a:ext cx="2595175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شادی تنهاهدف زندگی 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4124" y="3554570"/>
            <a:ext cx="140288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عقل ستیزی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4124" y="4159871"/>
            <a:ext cx="136386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دین گریزی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61398" y="4752295"/>
            <a:ext cx="129748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انکار معاد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9114" y="1562711"/>
            <a:ext cx="4194643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anose="00000700000000000000" pitchFamily="2" charset="-78"/>
              </a:rPr>
              <a:t>ترویج عشق جنسی به جای عشق معنوی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0" name="Oval 9">
            <a:hlinkClick r:id="rId3" action="ppaction://hlinkpres?slideindex=1&amp;slidetitle="/>
          </p:cNvPr>
          <p:cNvSpPr/>
          <p:nvPr/>
        </p:nvSpPr>
        <p:spPr>
          <a:xfrm>
            <a:off x="4185635" y="2382599"/>
            <a:ext cx="51515" cy="515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627149" y="691306"/>
            <a:ext cx="4211668" cy="5426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601533" y="665548"/>
            <a:ext cx="3000780" cy="5426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hlinkClick r:id="rId4" action="ppaction://hlinkpres?slideindex=1&amp;slidetitle="/>
          </p:cNvPr>
          <p:cNvSpPr/>
          <p:nvPr/>
        </p:nvSpPr>
        <p:spPr>
          <a:xfrm>
            <a:off x="3902299" y="1674254"/>
            <a:ext cx="51515" cy="515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hlinkClick r:id="rId5" action="ppaction://hlinkpres?slideindex=1&amp;slidetitle="/>
          </p:cNvPr>
          <p:cNvSpPr/>
          <p:nvPr/>
        </p:nvSpPr>
        <p:spPr>
          <a:xfrm flipH="1" flipV="1">
            <a:off x="4582830" y="307096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hlinkClick r:id="rId6" action="ppaction://hlinkpres?slideindex=1&amp;slidetitle="/>
          </p:cNvPr>
          <p:cNvSpPr/>
          <p:nvPr/>
        </p:nvSpPr>
        <p:spPr>
          <a:xfrm flipH="1" flipV="1">
            <a:off x="5070083" y="373851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hlinkClick r:id="rId7" action="ppaction://hlinkpres?slideindex=1&amp;slidetitle="/>
          </p:cNvPr>
          <p:cNvSpPr/>
          <p:nvPr/>
        </p:nvSpPr>
        <p:spPr>
          <a:xfrm flipH="1" flipV="1">
            <a:off x="5055056" y="434168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rId8" action="ppaction://hlinkpres?slideindex=1&amp;slidetitle="/>
          </p:cNvPr>
          <p:cNvSpPr/>
          <p:nvPr/>
        </p:nvSpPr>
        <p:spPr>
          <a:xfrm flipH="1" flipV="1">
            <a:off x="5168819" y="491908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84"/>
          <a:stretch/>
        </p:blipFill>
        <p:spPr>
          <a:xfrm>
            <a:off x="1" y="0"/>
            <a:ext cx="12182976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48032" y="386365"/>
            <a:ext cx="16869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اهداف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97469" y="4971245"/>
            <a:ext cx="267044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cs typeface="B Titr" panose="00000700000000000000" pitchFamily="2" charset="-78"/>
              </a:rPr>
              <a:t>ایجاد پایگاه مردمی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08383" y="2326714"/>
            <a:ext cx="365759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Titr" panose="00000700000000000000" pitchFamily="2" charset="-78"/>
              </a:rPr>
              <a:t>بهره برداری از برخی آموزه ها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8946" y="2196731"/>
            <a:ext cx="414699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Titr" panose="00000700000000000000" pitchFamily="2" charset="-78"/>
              </a:rPr>
              <a:t>ایجاد یک دین جهانی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7" name="Down Arrow 6"/>
          <p:cNvSpPr/>
          <p:nvPr/>
        </p:nvSpPr>
        <p:spPr>
          <a:xfrm rot="19829250">
            <a:off x="6761027" y="10970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1281878">
            <a:off x="4886360" y="11652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5849173" y="1263868"/>
            <a:ext cx="484632" cy="3488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a abasaleh\Desktop\121735-1280x960_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6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64808" y="2630270"/>
            <a:ext cx="6764993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fa-IR" sz="3600" dirty="0">
                <a:cs typeface="B Titr" pitchFamily="2" charset="-78"/>
              </a:rPr>
              <a:t>وَ ما خَلَقْتُ الْجِنَّ وَ الْإِنْسَ إِلاَّ لِيَعْبُدُونِ  </a:t>
            </a:r>
            <a:r>
              <a:rPr lang="fa-IR" sz="1000" dirty="0">
                <a:cs typeface="B Titr" pitchFamily="2" charset="-78"/>
              </a:rPr>
              <a:t>(ذاریات/56)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265" y="4535270"/>
            <a:ext cx="7637027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fa-IR" sz="3600" dirty="0">
                <a:cs typeface="B Titr" pitchFamily="2" charset="-78"/>
              </a:rPr>
              <a:t>وَ سَخَّرَ لَكُمْ ما فِي السَّماواتِ وَ ما فِي الْأَرْض </a:t>
            </a:r>
            <a:r>
              <a:rPr lang="fa-IR" sz="1100" dirty="0">
                <a:cs typeface="B Titr" pitchFamily="2" charset="-78"/>
              </a:rPr>
              <a:t>(جاثیه/13)</a:t>
            </a:r>
          </a:p>
        </p:txBody>
      </p:sp>
    </p:spTree>
    <p:extLst>
      <p:ext uri="{BB962C8B-B14F-4D97-AF65-F5344CB8AC3E}">
        <p14:creationId xmlns:p14="http://schemas.microsoft.com/office/powerpoint/2010/main" val="249741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Dear.ORGINAL-2E4EE11\Desktop\عكس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803194" y="228601"/>
            <a:ext cx="463620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a-IR" sz="7200" dirty="0">
                <a:cs typeface="B Titr" pitchFamily="2" charset="-78"/>
              </a:rPr>
              <a:t>انسان محوری</a:t>
            </a:r>
            <a:endParaRPr lang="en-US" sz="7200" dirty="0"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24222" y="2354760"/>
            <a:ext cx="2486578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4400" dirty="0">
                <a:cs typeface="B Titr" pitchFamily="2" charset="-78"/>
              </a:rPr>
              <a:t>اصالت لذت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1" y="5181601"/>
            <a:ext cx="4092787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a-IR" sz="4400" dirty="0">
                <a:cs typeface="B Titr" pitchFamily="2" charset="-78"/>
              </a:rPr>
              <a:t>صنعتی شدن زندگی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269160"/>
            <a:ext cx="249780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a-IR" sz="4400" dirty="0">
                <a:cs typeface="B Titr" pitchFamily="2" charset="-78"/>
              </a:rPr>
              <a:t>دنیا محوری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1" y="4183560"/>
            <a:ext cx="2807179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a-IR" sz="4400" dirty="0">
                <a:cs typeface="B Titr" pitchFamily="2" charset="-78"/>
              </a:rPr>
              <a:t>مصرف گرایی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8458200" y="1447800"/>
            <a:ext cx="609600" cy="8382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ent-Up Arrow 16"/>
          <p:cNvSpPr/>
          <p:nvPr/>
        </p:nvSpPr>
        <p:spPr>
          <a:xfrm rot="10800000">
            <a:off x="6781800" y="2468879"/>
            <a:ext cx="850392" cy="731520"/>
          </a:xfrm>
          <a:prstGeom prst="bent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ent-Up Arrow 17"/>
          <p:cNvSpPr/>
          <p:nvPr/>
        </p:nvSpPr>
        <p:spPr>
          <a:xfrm rot="10800000">
            <a:off x="5017008" y="3383279"/>
            <a:ext cx="850392" cy="731520"/>
          </a:xfrm>
          <a:prstGeom prst="bent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ent-Up Arrow 18"/>
          <p:cNvSpPr/>
          <p:nvPr/>
        </p:nvSpPr>
        <p:spPr>
          <a:xfrm rot="10800000">
            <a:off x="3352801" y="4373880"/>
            <a:ext cx="850392" cy="731520"/>
          </a:xfrm>
          <a:prstGeom prst="bentUp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392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 animBg="1"/>
      <p:bldP spid="4" grpId="0" build="allAtOnce" animBg="1"/>
      <p:bldP spid="9" grpId="0" build="allAtOnce" animBg="1"/>
      <p:bldP spid="11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1720850" y="1600200"/>
            <a:ext cx="8667750" cy="914400"/>
          </a:xfrm>
          <a:prstGeom prst="round2SameRect">
            <a:avLst>
              <a:gd name="adj1" fmla="val 16667"/>
              <a:gd name="adj2" fmla="val 1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600" dirty="0">
                <a:cs typeface="B Titr" pitchFamily="2" charset="-78"/>
              </a:rPr>
              <a:t> بررسی چگونگی ارائه مفاهیم معنوی به کودکان</a:t>
            </a:r>
          </a:p>
        </p:txBody>
      </p:sp>
      <p:sp>
        <p:nvSpPr>
          <p:cNvPr id="6" name="Round Same Side Corner Rectangle 5"/>
          <p:cNvSpPr/>
          <p:nvPr/>
        </p:nvSpPr>
        <p:spPr>
          <a:xfrm>
            <a:off x="2546350" y="4837093"/>
            <a:ext cx="6934200" cy="914400"/>
          </a:xfrm>
          <a:prstGeom prst="round2SameRect">
            <a:avLst>
              <a:gd name="adj1" fmla="val 16667"/>
              <a:gd name="adj2" fmla="val 1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600" dirty="0">
                <a:solidFill>
                  <a:schemeClr val="tx1"/>
                </a:solidFill>
                <a:cs typeface="B Titr" pitchFamily="2" charset="-78"/>
              </a:rPr>
              <a:t>ایجاد فرقه های معنویت گرا</a:t>
            </a:r>
          </a:p>
        </p:txBody>
      </p:sp>
      <p:sp>
        <p:nvSpPr>
          <p:cNvPr id="8" name="Round Same Side Corner Rectangle 7"/>
          <p:cNvSpPr/>
          <p:nvPr/>
        </p:nvSpPr>
        <p:spPr>
          <a:xfrm>
            <a:off x="2216150" y="3733800"/>
            <a:ext cx="7677150" cy="914400"/>
          </a:xfrm>
          <a:prstGeom prst="round2SameRect">
            <a:avLst>
              <a:gd name="adj1" fmla="val 16667"/>
              <a:gd name="adj2" fmla="val 1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4000" dirty="0">
                <a:cs typeface="B Titr" pitchFamily="2" charset="-78"/>
              </a:rPr>
              <a:t>ساختن فیلمهای عرفانی</a:t>
            </a:r>
          </a:p>
        </p:txBody>
      </p:sp>
      <p:sp>
        <p:nvSpPr>
          <p:cNvPr id="9" name="Round Same Side Corner Rectangle 8"/>
          <p:cNvSpPr/>
          <p:nvPr/>
        </p:nvSpPr>
        <p:spPr>
          <a:xfrm>
            <a:off x="1968500" y="2667000"/>
            <a:ext cx="8172450" cy="914400"/>
          </a:xfrm>
          <a:prstGeom prst="round2SameRect">
            <a:avLst>
              <a:gd name="adj1" fmla="val 16667"/>
              <a:gd name="adj2" fmla="val 1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fa-IR" sz="3600" dirty="0">
                <a:cs typeface="B Titr" pitchFamily="2" charset="-78"/>
              </a:rPr>
              <a:t>طراحی کارتن های ماورائی و معنوی</a:t>
            </a:r>
          </a:p>
        </p:txBody>
      </p:sp>
      <p:sp>
        <p:nvSpPr>
          <p:cNvPr id="7" name="Oval 6">
            <a:hlinkClick r:id="rId2" action="ppaction://hlinkfile"/>
          </p:cNvPr>
          <p:cNvSpPr/>
          <p:nvPr/>
        </p:nvSpPr>
        <p:spPr>
          <a:xfrm>
            <a:off x="2834640" y="3095898"/>
            <a:ext cx="117566" cy="1306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hlinkClick r:id="rId3" action="ppaction://hlinkfile"/>
          </p:cNvPr>
          <p:cNvSpPr/>
          <p:nvPr/>
        </p:nvSpPr>
        <p:spPr>
          <a:xfrm>
            <a:off x="2599509" y="3082834"/>
            <a:ext cx="156754" cy="1567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hlinkClick r:id="rId4" action="ppaction://hlinkfile"/>
          </p:cNvPr>
          <p:cNvSpPr/>
          <p:nvPr/>
        </p:nvSpPr>
        <p:spPr>
          <a:xfrm>
            <a:off x="3344092" y="4206240"/>
            <a:ext cx="169817" cy="117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hlinkClick r:id="rId5" action="ppaction://hlinkfile"/>
          </p:cNvPr>
          <p:cNvSpPr/>
          <p:nvPr/>
        </p:nvSpPr>
        <p:spPr>
          <a:xfrm>
            <a:off x="3331392" y="5260340"/>
            <a:ext cx="169817" cy="117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16200000" flipH="1">
            <a:off x="8221606" y="602175"/>
            <a:ext cx="6282722" cy="5851104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-5400000">
            <a:off x="8604008" y="1170736"/>
            <a:ext cx="5251107" cy="4818331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2" name="Group 134"/>
          <p:cNvGrpSpPr>
            <a:grpSpLocks/>
          </p:cNvGrpSpPr>
          <p:nvPr/>
        </p:nvGrpSpPr>
        <p:grpSpPr bwMode="auto">
          <a:xfrm>
            <a:off x="7764642" y="46675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13378" name="AutoShape 52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 dirty="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13379" name="Group 53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13380" name="Oval 54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81" name="Oval 55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0712" name="Oval 56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83" name="Oval 57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0714" name="Oval 58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85" name="Oval 59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4" name="Group 135"/>
          <p:cNvGrpSpPr>
            <a:grpSpLocks/>
          </p:cNvGrpSpPr>
          <p:nvPr/>
        </p:nvGrpSpPr>
        <p:grpSpPr bwMode="auto">
          <a:xfrm>
            <a:off x="7081146" y="1338846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13370" name="AutoShape 51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 dirty="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 dirty="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13371" name="Group 60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13372" name="Oval 61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73" name="Oval 62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0719" name="Oval 63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75" name="Oval 64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0721" name="Oval 65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77" name="Oval 66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6" name="Group 136"/>
          <p:cNvGrpSpPr>
            <a:grpSpLocks/>
          </p:cNvGrpSpPr>
          <p:nvPr/>
        </p:nvGrpSpPr>
        <p:grpSpPr bwMode="auto">
          <a:xfrm>
            <a:off x="6620770" y="2214116"/>
            <a:ext cx="1944688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13362" name="AutoShape 50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13363" name="Group 67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13364" name="Oval 68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65" name="Oval 69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0726" name="Oval 70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67" name="Oval 71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0728" name="Oval 72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69" name="Oval 73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8" name="Group 143"/>
          <p:cNvGrpSpPr>
            <a:grpSpLocks/>
          </p:cNvGrpSpPr>
          <p:nvPr/>
        </p:nvGrpSpPr>
        <p:grpSpPr bwMode="auto">
          <a:xfrm>
            <a:off x="6320555" y="3116013"/>
            <a:ext cx="2079625" cy="533400"/>
            <a:chOff x="3061" y="2393"/>
            <a:chExt cx="1310" cy="336"/>
          </a:xfrm>
          <a:solidFill>
            <a:schemeClr val="tx1"/>
          </a:solidFill>
        </p:grpSpPr>
        <p:sp>
          <p:nvSpPr>
            <p:cNvPr id="13354" name="AutoShape 49"/>
            <p:cNvSpPr>
              <a:spLocks noChangeArrowheads="1"/>
            </p:cNvSpPr>
            <p:nvPr/>
          </p:nvSpPr>
          <p:spPr bwMode="gray">
            <a:xfrm flipH="1">
              <a:off x="3061" y="2393"/>
              <a:ext cx="1089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یهود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13355" name="Group 74"/>
            <p:cNvGrpSpPr>
              <a:grpSpLocks/>
            </p:cNvGrpSpPr>
            <p:nvPr/>
          </p:nvGrpSpPr>
          <p:grpSpPr bwMode="auto">
            <a:xfrm flipH="1">
              <a:off x="4121" y="2402"/>
              <a:ext cx="250" cy="327"/>
              <a:chOff x="2078" y="1386"/>
              <a:chExt cx="1615" cy="2204"/>
            </a:xfrm>
            <a:grpFill/>
          </p:grpSpPr>
          <p:sp>
            <p:nvSpPr>
              <p:cNvPr id="13356" name="Oval 75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57" name="Oval 76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0733" name="Oval 77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59" name="Oval 78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0735" name="Oval 79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61" name="Oval 80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10" name="Group 138"/>
          <p:cNvGrpSpPr>
            <a:grpSpLocks/>
          </p:cNvGrpSpPr>
          <p:nvPr/>
        </p:nvGrpSpPr>
        <p:grpSpPr bwMode="auto">
          <a:xfrm>
            <a:off x="6529389" y="4002045"/>
            <a:ext cx="1933575" cy="528638"/>
            <a:chOff x="3288" y="2858"/>
            <a:chExt cx="1218" cy="333"/>
          </a:xfrm>
          <a:solidFill>
            <a:schemeClr val="tx1"/>
          </a:solidFill>
        </p:grpSpPr>
        <p:sp>
          <p:nvSpPr>
            <p:cNvPr id="13346" name="AutoShape 48"/>
            <p:cNvSpPr>
              <a:spLocks noChangeArrowheads="1"/>
            </p:cNvSpPr>
            <p:nvPr/>
          </p:nvSpPr>
          <p:spPr bwMode="gray">
            <a:xfrm flipH="1">
              <a:off x="3288" y="2871"/>
              <a:ext cx="1022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چینی   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13347" name="Group 81"/>
            <p:cNvGrpSpPr>
              <a:grpSpLocks/>
            </p:cNvGrpSpPr>
            <p:nvPr/>
          </p:nvGrpSpPr>
          <p:grpSpPr bwMode="auto">
            <a:xfrm flipH="1">
              <a:off x="4272" y="2858"/>
              <a:ext cx="234" cy="327"/>
              <a:chOff x="2078" y="1386"/>
              <a:chExt cx="1615" cy="2204"/>
            </a:xfrm>
            <a:grpFill/>
          </p:grpSpPr>
          <p:sp>
            <p:nvSpPr>
              <p:cNvPr id="13348" name="Oval 8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49" name="Oval 8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0740" name="Oval 84"/>
              <p:cNvSpPr>
                <a:spLocks noChangeArrowheads="1"/>
              </p:cNvSpPr>
              <p:nvPr/>
            </p:nvSpPr>
            <p:spPr bwMode="gray">
              <a:xfrm>
                <a:off x="2384" y="1387"/>
                <a:ext cx="1129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51" name="Oval 85"/>
              <p:cNvSpPr>
                <a:spLocks noChangeArrowheads="1"/>
              </p:cNvSpPr>
              <p:nvPr/>
            </p:nvSpPr>
            <p:spPr bwMode="gray">
              <a:xfrm>
                <a:off x="2387" y="1387"/>
                <a:ext cx="1129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70742" name="Oval 86"/>
              <p:cNvSpPr>
                <a:spLocks noChangeArrowheads="1"/>
              </p:cNvSpPr>
              <p:nvPr/>
            </p:nvSpPr>
            <p:spPr bwMode="gray">
              <a:xfrm>
                <a:off x="2340" y="1386"/>
                <a:ext cx="1090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353" name="Oval 87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6992939" y="4795278"/>
            <a:ext cx="1919287" cy="542925"/>
            <a:chOff x="3651" y="3341"/>
            <a:chExt cx="1209" cy="342"/>
          </a:xfrm>
          <a:solidFill>
            <a:schemeClr val="tx1"/>
          </a:solidFill>
        </p:grpSpPr>
        <p:grpSp>
          <p:nvGrpSpPr>
            <p:cNvPr id="13339" name="Group 140"/>
            <p:cNvGrpSpPr>
              <a:grpSpLocks/>
            </p:cNvGrpSpPr>
            <p:nvPr/>
          </p:nvGrpSpPr>
          <p:grpSpPr bwMode="auto">
            <a:xfrm>
              <a:off x="3651" y="3363"/>
              <a:ext cx="1209" cy="320"/>
              <a:chOff x="3651" y="3363"/>
              <a:chExt cx="1209" cy="320"/>
            </a:xfrm>
            <a:grpFill/>
          </p:grpSpPr>
          <p:sp>
            <p:nvSpPr>
              <p:cNvPr id="13344" name="AutoShape 108"/>
              <p:cNvSpPr>
                <a:spLocks noChangeArrowheads="1"/>
              </p:cNvSpPr>
              <p:nvPr/>
            </p:nvSpPr>
            <p:spPr bwMode="gray">
              <a:xfrm flipH="1">
                <a:off x="3651" y="3363"/>
                <a:ext cx="998" cy="320"/>
              </a:xfrm>
              <a:prstGeom prst="roundRect">
                <a:avLst>
                  <a:gd name="adj" fmla="val 50000"/>
                </a:avLst>
              </a:prstGeom>
              <a:grpFill/>
              <a:ln w="2857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a-IR">
                    <a:solidFill>
                      <a:srgbClr val="566172"/>
                    </a:solidFill>
                    <a:cs typeface="B Homa" pitchFamily="2" charset="-78"/>
                  </a:rPr>
                  <a:t>فراعلم</a:t>
                </a:r>
                <a:endParaRPr lang="en-US">
                  <a:solidFill>
                    <a:srgbClr val="566172"/>
                  </a:solidFill>
                  <a:cs typeface="B Homa" pitchFamily="2" charset="-78"/>
                </a:endParaRPr>
              </a:p>
            </p:txBody>
          </p:sp>
          <p:sp>
            <p:nvSpPr>
              <p:cNvPr id="13345" name="Oval 102"/>
              <p:cNvSpPr>
                <a:spLocks noChangeArrowheads="1"/>
              </p:cNvSpPr>
              <p:nvPr/>
            </p:nvSpPr>
            <p:spPr bwMode="gray">
              <a:xfrm flipH="1">
                <a:off x="4610" y="3385"/>
                <a:ext cx="250" cy="240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grpSp>
          <p:nvGrpSpPr>
            <p:cNvPr id="13340" name="Group 141"/>
            <p:cNvGrpSpPr>
              <a:grpSpLocks/>
            </p:cNvGrpSpPr>
            <p:nvPr/>
          </p:nvGrpSpPr>
          <p:grpSpPr bwMode="auto">
            <a:xfrm>
              <a:off x="4624" y="3341"/>
              <a:ext cx="222" cy="334"/>
              <a:chOff x="4624" y="3341"/>
              <a:chExt cx="222" cy="334"/>
            </a:xfrm>
            <a:grpFill/>
          </p:grpSpPr>
          <p:sp>
            <p:nvSpPr>
              <p:cNvPr id="13341" name="Oval 103"/>
              <p:cNvSpPr>
                <a:spLocks noChangeArrowheads="1"/>
              </p:cNvSpPr>
              <p:nvPr/>
            </p:nvSpPr>
            <p:spPr bwMode="gray">
              <a:xfrm flipH="1">
                <a:off x="4624" y="3400"/>
                <a:ext cx="222" cy="21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42" name="Oval 105"/>
              <p:cNvSpPr>
                <a:spLocks noChangeArrowheads="1"/>
              </p:cNvSpPr>
              <p:nvPr/>
            </p:nvSpPr>
            <p:spPr bwMode="gray">
              <a:xfrm flipH="1">
                <a:off x="4637" y="3341"/>
                <a:ext cx="196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343" name="Oval 107"/>
              <p:cNvSpPr>
                <a:spLocks noChangeArrowheads="1"/>
              </p:cNvSpPr>
              <p:nvPr/>
            </p:nvSpPr>
            <p:spPr bwMode="gray">
              <a:xfrm flipH="1">
                <a:off x="4650" y="3348"/>
                <a:ext cx="170" cy="327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70766" name="Text Box 110"/>
          <p:cNvSpPr txBox="1">
            <a:spLocks noChangeArrowheads="1"/>
          </p:cNvSpPr>
          <p:nvPr/>
        </p:nvSpPr>
        <p:spPr bwMode="auto">
          <a:xfrm>
            <a:off x="9303537" y="3119732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dirty="0"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 dirty="0">
                <a:cs typeface="B Titr" pitchFamily="2" charset="-78"/>
              </a:rPr>
              <a:t>معنویت گرا</a:t>
            </a:r>
            <a:endParaRPr lang="en-US" dirty="0">
              <a:cs typeface="B Titr" pitchFamily="2" charset="-78"/>
            </a:endParaRPr>
          </a:p>
        </p:txBody>
      </p:sp>
      <p:grpSp>
        <p:nvGrpSpPr>
          <p:cNvPr id="15" name="Group 154"/>
          <p:cNvGrpSpPr>
            <a:grpSpLocks/>
          </p:cNvGrpSpPr>
          <p:nvPr/>
        </p:nvGrpSpPr>
        <p:grpSpPr bwMode="auto">
          <a:xfrm>
            <a:off x="7680325" y="5649919"/>
            <a:ext cx="1919288" cy="544513"/>
            <a:chOff x="3878" y="3559"/>
            <a:chExt cx="1209" cy="343"/>
          </a:xfrm>
          <a:solidFill>
            <a:schemeClr val="tx1"/>
          </a:solidFill>
        </p:grpSpPr>
        <p:grpSp>
          <p:nvGrpSpPr>
            <p:cNvPr id="13329" name="Group 144"/>
            <p:cNvGrpSpPr>
              <a:grpSpLocks/>
            </p:cNvGrpSpPr>
            <p:nvPr/>
          </p:nvGrpSpPr>
          <p:grpSpPr bwMode="auto">
            <a:xfrm>
              <a:off x="3878" y="3560"/>
              <a:ext cx="1209" cy="342"/>
              <a:chOff x="3651" y="3341"/>
              <a:chExt cx="1209" cy="342"/>
            </a:xfrm>
            <a:grpFill/>
          </p:grpSpPr>
          <p:grpSp>
            <p:nvGrpSpPr>
              <p:cNvPr id="13332" name="Group 145"/>
              <p:cNvGrpSpPr>
                <a:grpSpLocks/>
              </p:cNvGrpSpPr>
              <p:nvPr/>
            </p:nvGrpSpPr>
            <p:grpSpPr bwMode="auto">
              <a:xfrm>
                <a:off x="3651" y="3363"/>
                <a:ext cx="1209" cy="320"/>
                <a:chOff x="3651" y="3363"/>
                <a:chExt cx="1209" cy="320"/>
              </a:xfrm>
              <a:grpFill/>
            </p:grpSpPr>
            <p:sp>
              <p:nvSpPr>
                <p:cNvPr id="13337" name="AutoShape 146"/>
                <p:cNvSpPr>
                  <a:spLocks noChangeArrowheads="1"/>
                </p:cNvSpPr>
                <p:nvPr/>
              </p:nvSpPr>
              <p:spPr bwMode="gray">
                <a:xfrm flipH="1">
                  <a:off x="3651" y="3363"/>
                  <a:ext cx="998" cy="320"/>
                </a:xfrm>
                <a:prstGeom prst="roundRect">
                  <a:avLst>
                    <a:gd name="adj" fmla="val 50000"/>
                  </a:avLst>
                </a:prstGeom>
                <a:grpFill/>
                <a:ln w="2857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fa-IR" dirty="0" smtClean="0">
                      <a:solidFill>
                        <a:srgbClr val="566172"/>
                      </a:solidFill>
                      <a:cs typeface="B Homa" pitchFamily="2" charset="-78"/>
                    </a:rPr>
                    <a:t>عرفان مسیحیت</a:t>
                  </a:r>
                  <a:endParaRPr lang="en-US" dirty="0">
                    <a:solidFill>
                      <a:srgbClr val="566172"/>
                    </a:solidFill>
                    <a:cs typeface="B Homa" pitchFamily="2" charset="-78"/>
                  </a:endParaRPr>
                </a:p>
              </p:txBody>
            </p:sp>
            <p:sp>
              <p:nvSpPr>
                <p:cNvPr id="13338" name="Oval 147"/>
                <p:cNvSpPr>
                  <a:spLocks noChangeArrowheads="1"/>
                </p:cNvSpPr>
                <p:nvPr/>
              </p:nvSpPr>
              <p:spPr bwMode="gray">
                <a:xfrm flipH="1">
                  <a:off x="4610" y="3385"/>
                  <a:ext cx="250" cy="240"/>
                </a:xfrm>
                <a:prstGeom prst="ellipse">
                  <a:avLst/>
                </a:prstGeom>
                <a:grpFill/>
                <a:ln w="57150" algn="ctr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</p:grpSp>
          <p:grpSp>
            <p:nvGrpSpPr>
              <p:cNvPr id="13333" name="Group 148"/>
              <p:cNvGrpSpPr>
                <a:grpSpLocks/>
              </p:cNvGrpSpPr>
              <p:nvPr/>
            </p:nvGrpSpPr>
            <p:grpSpPr bwMode="auto">
              <a:xfrm>
                <a:off x="4624" y="3341"/>
                <a:ext cx="222" cy="334"/>
                <a:chOff x="4624" y="3341"/>
                <a:chExt cx="222" cy="334"/>
              </a:xfrm>
              <a:grpFill/>
            </p:grpSpPr>
            <p:sp>
              <p:nvSpPr>
                <p:cNvPr id="13334" name="Oval 149"/>
                <p:cNvSpPr>
                  <a:spLocks noChangeArrowheads="1"/>
                </p:cNvSpPr>
                <p:nvPr/>
              </p:nvSpPr>
              <p:spPr bwMode="gray">
                <a:xfrm flipH="1">
                  <a:off x="4624" y="3400"/>
                  <a:ext cx="222" cy="212"/>
                </a:xfrm>
                <a:prstGeom prst="ellipse">
                  <a:avLst/>
                </a:prstGeom>
                <a:grpFill/>
                <a:ln w="9525" algn="ctr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13335" name="Oval 150"/>
                <p:cNvSpPr>
                  <a:spLocks noChangeArrowheads="1"/>
                </p:cNvSpPr>
                <p:nvPr/>
              </p:nvSpPr>
              <p:spPr bwMode="gray">
                <a:xfrm flipH="1">
                  <a:off x="4637" y="3341"/>
                  <a:ext cx="196" cy="327"/>
                </a:xfrm>
                <a:prstGeom prst="ellipse">
                  <a:avLst/>
                </a:prstGeom>
                <a:grpFill/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fa-IR"/>
                </a:p>
              </p:txBody>
            </p:sp>
            <p:sp>
              <p:nvSpPr>
                <p:cNvPr id="13336" name="Oval 151"/>
                <p:cNvSpPr>
                  <a:spLocks noChangeArrowheads="1"/>
                </p:cNvSpPr>
                <p:nvPr/>
              </p:nvSpPr>
              <p:spPr bwMode="gray">
                <a:xfrm flipH="1">
                  <a:off x="4650" y="3348"/>
                  <a:ext cx="170" cy="327"/>
                </a:xfrm>
                <a:prstGeom prst="ellipse">
                  <a:avLst/>
                </a:prstGeom>
                <a:grpFill/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fa-IR"/>
                </a:p>
              </p:txBody>
            </p:sp>
          </p:grpSp>
        </p:grpSp>
        <p:sp>
          <p:nvSpPr>
            <p:cNvPr id="13330" name="Oval 152"/>
            <p:cNvSpPr>
              <a:spLocks noChangeArrowheads="1"/>
            </p:cNvSpPr>
            <p:nvPr/>
          </p:nvSpPr>
          <p:spPr bwMode="gray">
            <a:xfrm flipH="1">
              <a:off x="4865" y="3559"/>
              <a:ext cx="196" cy="327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fa-IR"/>
            </a:p>
          </p:txBody>
        </p:sp>
        <p:sp>
          <p:nvSpPr>
            <p:cNvPr id="13331" name="Oval 153"/>
            <p:cNvSpPr>
              <a:spLocks noChangeArrowheads="1"/>
            </p:cNvSpPr>
            <p:nvPr/>
          </p:nvSpPr>
          <p:spPr bwMode="gray">
            <a:xfrm flipH="1">
              <a:off x="4877" y="3568"/>
              <a:ext cx="170" cy="327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fa-IR"/>
            </a:p>
          </p:txBody>
        </p:sp>
      </p:grpSp>
      <p:sp>
        <p:nvSpPr>
          <p:cNvPr id="3" name="Rectangle 2"/>
          <p:cNvSpPr/>
          <p:nvPr/>
        </p:nvSpPr>
        <p:spPr>
          <a:xfrm>
            <a:off x="6374053" y="2304180"/>
            <a:ext cx="2122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fa-IR" sz="1400" dirty="0">
                <a:solidFill>
                  <a:srgbClr val="566172"/>
                </a:solidFill>
                <a:cs typeface="B Homa" pitchFamily="2" charset="-78"/>
              </a:rPr>
              <a:t>جریان های معنوی ایرانی</a:t>
            </a:r>
            <a:endParaRPr lang="en-US" sz="1400" dirty="0">
              <a:solidFill>
                <a:srgbClr val="566172"/>
              </a:solidFill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751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2" grpId="0" animBg="1"/>
      <p:bldP spid="70703" grpId="0" animBg="1"/>
      <p:bldP spid="707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33124" name="AutoShape 4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343" name="AutoShape 5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14344" name="Group 6"/>
          <p:cNvGrpSpPr>
            <a:grpSpLocks/>
          </p:cNvGrpSpPr>
          <p:nvPr/>
        </p:nvGrpSpPr>
        <p:grpSpPr bwMode="auto">
          <a:xfrm>
            <a:off x="7751763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14368" name="AutoShape 7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14369" name="Group 8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14370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4371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3131" name="Oval 11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373" name="Oval 12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3133" name="Oval 13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375" name="Oval 14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14346" name="Text Box 60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  <p:sp>
        <p:nvSpPr>
          <p:cNvPr id="133181" name="AutoShape 61"/>
          <p:cNvSpPr>
            <a:spLocks noChangeArrowheads="1"/>
          </p:cNvSpPr>
          <p:nvPr/>
        </p:nvSpPr>
        <p:spPr bwMode="gray">
          <a:xfrm flipH="1">
            <a:off x="2409826" y="1782764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l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نوظهور   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3182" name="AutoShape 62"/>
          <p:cNvSpPr>
            <a:spLocks noChangeArrowheads="1"/>
          </p:cNvSpPr>
          <p:nvPr/>
        </p:nvSpPr>
        <p:spPr bwMode="gray">
          <a:xfrm flipH="1">
            <a:off x="4525964" y="1789114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l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باستانی   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3183" name="Line 63"/>
          <p:cNvSpPr>
            <a:spLocks noChangeShapeType="1"/>
          </p:cNvSpPr>
          <p:nvPr/>
        </p:nvSpPr>
        <p:spPr bwMode="auto">
          <a:xfrm>
            <a:off x="3000375" y="1541463"/>
            <a:ext cx="467995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4" name="Line 64"/>
          <p:cNvSpPr>
            <a:spLocks noChangeShapeType="1"/>
          </p:cNvSpPr>
          <p:nvPr/>
        </p:nvSpPr>
        <p:spPr bwMode="auto">
          <a:xfrm>
            <a:off x="5111750" y="1576388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5" name="AutoShape 65"/>
          <p:cNvSpPr>
            <a:spLocks noChangeArrowheads="1"/>
          </p:cNvSpPr>
          <p:nvPr/>
        </p:nvSpPr>
        <p:spPr bwMode="gray">
          <a:xfrm flipH="1">
            <a:off x="4570413" y="273685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>
                <a:solidFill>
                  <a:srgbClr val="566172"/>
                </a:solidFill>
                <a:cs typeface="B Homa" pitchFamily="2" charset="-78"/>
              </a:rPr>
              <a:t>ودا</a:t>
            </a:r>
            <a:endParaRPr lang="en-US" sz="160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86" name="AutoShape 66"/>
          <p:cNvSpPr>
            <a:spLocks noChangeArrowheads="1"/>
          </p:cNvSpPr>
          <p:nvPr/>
        </p:nvSpPr>
        <p:spPr bwMode="gray">
          <a:xfrm flipH="1">
            <a:off x="4564063" y="309880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برهمن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87" name="AutoShape 67"/>
          <p:cNvSpPr>
            <a:spLocks noChangeArrowheads="1"/>
          </p:cNvSpPr>
          <p:nvPr/>
        </p:nvSpPr>
        <p:spPr bwMode="gray">
          <a:xfrm flipH="1">
            <a:off x="4564063" y="346710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جین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88" name="AutoShape 68"/>
          <p:cNvSpPr>
            <a:spLocks noChangeArrowheads="1"/>
          </p:cNvSpPr>
          <p:nvPr/>
        </p:nvSpPr>
        <p:spPr bwMode="gray">
          <a:xfrm flipH="1">
            <a:off x="4554538" y="382905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>
                <a:solidFill>
                  <a:srgbClr val="566172"/>
                </a:solidFill>
                <a:cs typeface="B Homa" pitchFamily="2" charset="-78"/>
              </a:rPr>
              <a:t>بودا</a:t>
            </a:r>
            <a:endParaRPr lang="en-US" sz="160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89" name="AutoShape 69"/>
          <p:cNvSpPr>
            <a:spLocks noChangeArrowheads="1"/>
          </p:cNvSpPr>
          <p:nvPr/>
        </p:nvSpPr>
        <p:spPr bwMode="gray">
          <a:xfrm flipH="1">
            <a:off x="4564063" y="4187825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تنتره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90" name="Line 70"/>
          <p:cNvSpPr>
            <a:spLocks noChangeShapeType="1"/>
          </p:cNvSpPr>
          <p:nvPr/>
        </p:nvSpPr>
        <p:spPr bwMode="auto">
          <a:xfrm>
            <a:off x="2995613" y="1566863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1" name="Line 71"/>
          <p:cNvSpPr>
            <a:spLocks noChangeShapeType="1"/>
          </p:cNvSpPr>
          <p:nvPr/>
        </p:nvSpPr>
        <p:spPr bwMode="auto">
          <a:xfrm>
            <a:off x="5121275" y="2205038"/>
            <a:ext cx="0" cy="43180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2" name="Line 72"/>
          <p:cNvSpPr>
            <a:spLocks noChangeShapeType="1"/>
          </p:cNvSpPr>
          <p:nvPr/>
        </p:nvSpPr>
        <p:spPr bwMode="auto">
          <a:xfrm>
            <a:off x="4654550" y="2655888"/>
            <a:ext cx="865188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3" name="Line 73"/>
          <p:cNvSpPr>
            <a:spLocks noChangeShapeType="1"/>
          </p:cNvSpPr>
          <p:nvPr/>
        </p:nvSpPr>
        <p:spPr bwMode="auto">
          <a:xfrm>
            <a:off x="2986088" y="2184400"/>
            <a:ext cx="0" cy="43180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4" name="Line 74"/>
          <p:cNvSpPr>
            <a:spLocks noChangeShapeType="1"/>
          </p:cNvSpPr>
          <p:nvPr/>
        </p:nvSpPr>
        <p:spPr bwMode="auto">
          <a:xfrm>
            <a:off x="2554289" y="2622550"/>
            <a:ext cx="865187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5" name="AutoShape 75"/>
          <p:cNvSpPr>
            <a:spLocks noChangeArrowheads="1"/>
          </p:cNvSpPr>
          <p:nvPr/>
        </p:nvSpPr>
        <p:spPr bwMode="gray">
          <a:xfrm flipH="1">
            <a:off x="2471738" y="2722564"/>
            <a:ext cx="1027112" cy="2873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>
                <a:solidFill>
                  <a:srgbClr val="566172"/>
                </a:solidFill>
                <a:cs typeface="B Homa" pitchFamily="2" charset="-78"/>
              </a:rPr>
              <a:t>یوگا</a:t>
            </a:r>
            <a:endParaRPr lang="en-US" sz="160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96" name="AutoShape 76"/>
          <p:cNvSpPr>
            <a:spLocks noChangeArrowheads="1"/>
          </p:cNvSpPr>
          <p:nvPr/>
        </p:nvSpPr>
        <p:spPr bwMode="gray">
          <a:xfrm flipH="1">
            <a:off x="2481263" y="3082925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اشو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97" name="AutoShape 77"/>
          <p:cNvSpPr>
            <a:spLocks noChangeArrowheads="1"/>
          </p:cNvSpPr>
          <p:nvPr/>
        </p:nvSpPr>
        <p:spPr bwMode="gray">
          <a:xfrm flipH="1">
            <a:off x="2462213" y="3443289"/>
            <a:ext cx="1027112" cy="2873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سای بابا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98" name="AutoShape 78"/>
          <p:cNvSpPr>
            <a:spLocks noChangeArrowheads="1"/>
          </p:cNvSpPr>
          <p:nvPr/>
        </p:nvSpPr>
        <p:spPr bwMode="gray">
          <a:xfrm flipH="1">
            <a:off x="2462213" y="380365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رام الله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199" name="AutoShape 79"/>
          <p:cNvSpPr>
            <a:spLocks noChangeArrowheads="1"/>
          </p:cNvSpPr>
          <p:nvPr/>
        </p:nvSpPr>
        <p:spPr bwMode="gray">
          <a:xfrm flipH="1">
            <a:off x="2462213" y="4164014"/>
            <a:ext cx="1027112" cy="2873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کریشنا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200" name="AutoShape 80"/>
          <p:cNvSpPr>
            <a:spLocks noChangeArrowheads="1"/>
          </p:cNvSpPr>
          <p:nvPr/>
        </p:nvSpPr>
        <p:spPr bwMode="gray">
          <a:xfrm flipH="1">
            <a:off x="2481263" y="4524375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یوگاناندا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133201" name="AutoShape 81"/>
          <p:cNvSpPr>
            <a:spLocks noChangeArrowheads="1"/>
          </p:cNvSpPr>
          <p:nvPr/>
        </p:nvSpPr>
        <p:spPr bwMode="gray">
          <a:xfrm flipH="1">
            <a:off x="2481263" y="4883150"/>
            <a:ext cx="1027112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 smtClean="0">
                <a:solidFill>
                  <a:srgbClr val="566172"/>
                </a:solidFill>
                <a:cs typeface="B Homa" pitchFamily="2" charset="-78"/>
              </a:rPr>
              <a:t>داالیی </a:t>
            </a:r>
            <a:r>
              <a:rPr lang="fa-IR" sz="1600" dirty="0">
                <a:solidFill>
                  <a:srgbClr val="566172"/>
                </a:solidFill>
                <a:cs typeface="B Homa" pitchFamily="2" charset="-78"/>
              </a:rPr>
              <a:t>لاما</a:t>
            </a:r>
            <a:endParaRPr lang="en-US" sz="1600" dirty="0">
              <a:solidFill>
                <a:srgbClr val="566172"/>
              </a:solidFill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19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300" fill="hold"/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00" fill="hold"/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300"/>
                                        <p:tgtEl>
                                          <p:spTgt spid="13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800"/>
                            </p:stCondLst>
                            <p:childTnLst>
                              <p:par>
                                <p:cTn id="10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3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800"/>
                            </p:stCondLst>
                            <p:childTnLst>
                              <p:par>
                                <p:cTn id="1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300" fill="hold"/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00" fill="hold"/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300"/>
                                        <p:tgtEl>
                                          <p:spTgt spid="13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00"/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/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200"/>
                                        <p:tgtEl>
                                          <p:spTgt spid="133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"/>
                            </p:stCondLst>
                            <p:childTnLst>
                              <p:par>
                                <p:cTn id="13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200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/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200"/>
                                        <p:tgtEl>
                                          <p:spTgt spid="133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"/>
                            </p:stCondLst>
                            <p:childTnLst>
                              <p:par>
                                <p:cTn id="136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200"/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/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200"/>
                                        <p:tgtEl>
                                          <p:spTgt spid="133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200"/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/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200"/>
                                        <p:tgtEl>
                                          <p:spTgt spid="133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00"/>
                            </p:stCondLst>
                            <p:childTnLst>
                              <p:par>
                                <p:cTn id="147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200"/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"/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200"/>
                                        <p:tgtEl>
                                          <p:spTgt spid="133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200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/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200"/>
                                        <p:tgtEl>
                                          <p:spTgt spid="133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00"/>
                            </p:stCondLst>
                            <p:childTnLst>
                              <p:par>
                                <p:cTn id="158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200"/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/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200"/>
                                        <p:tgtEl>
                                          <p:spTgt spid="133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200"/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/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200"/>
                                        <p:tgtEl>
                                          <p:spTgt spid="133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200"/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"/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200"/>
                                        <p:tgtEl>
                                          <p:spTgt spid="133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200"/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"/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200"/>
                                        <p:tgtEl>
                                          <p:spTgt spid="133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200"/>
                            </p:stCondLst>
                            <p:childTnLst>
                              <p:par>
                                <p:cTn id="18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200"/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/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200"/>
                                        <p:tgtEl>
                                          <p:spTgt spid="133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00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"/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200"/>
                                        <p:tgtEl>
                                          <p:spTgt spid="133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400"/>
                            </p:stCondLst>
                            <p:childTnLst>
                              <p:par>
                                <p:cTn id="191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200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"/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4" dur="200"/>
                                        <p:tgtEl>
                                          <p:spTgt spid="133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200"/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/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200"/>
                                        <p:tgtEl>
                                          <p:spTgt spid="133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200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"/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200"/>
                                        <p:tgtEl>
                                          <p:spTgt spid="133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200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"/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9" dur="200"/>
                                        <p:tgtEl>
                                          <p:spTgt spid="133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200"/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"/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200"/>
                                        <p:tgtEl>
                                          <p:spTgt spid="133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200"/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"/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9" dur="200"/>
                                        <p:tgtEl>
                                          <p:spTgt spid="133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00"/>
                                        <p:tgtEl>
                                          <p:spTgt spid="13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"/>
                                        <p:tgtEl>
                                          <p:spTgt spid="13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200"/>
                                        <p:tgtEl>
                                          <p:spTgt spid="133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200"/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"/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200"/>
                                        <p:tgtEl>
                                          <p:spTgt spid="133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600"/>
                            </p:stCondLst>
                            <p:childTnLst>
                              <p:par>
                                <p:cTn id="232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200"/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"/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5" dur="200"/>
                                        <p:tgtEl>
                                          <p:spTgt spid="133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1" grpId="0" animBg="1"/>
      <p:bldP spid="133181" grpId="1" animBg="1"/>
      <p:bldP spid="133182" grpId="0" animBg="1"/>
      <p:bldP spid="133182" grpId="1" animBg="1"/>
      <p:bldP spid="133183" grpId="0" animBg="1"/>
      <p:bldP spid="133183" grpId="1" animBg="1"/>
      <p:bldP spid="133184" grpId="0" animBg="1"/>
      <p:bldP spid="133184" grpId="1" animBg="1"/>
      <p:bldP spid="133185" grpId="0" animBg="1"/>
      <p:bldP spid="133185" grpId="1" animBg="1"/>
      <p:bldP spid="133186" grpId="0" animBg="1"/>
      <p:bldP spid="133186" grpId="1" animBg="1"/>
      <p:bldP spid="133187" grpId="0" animBg="1"/>
      <p:bldP spid="133187" grpId="1" animBg="1"/>
      <p:bldP spid="133188" grpId="0" animBg="1"/>
      <p:bldP spid="133188" grpId="1" animBg="1"/>
      <p:bldP spid="133189" grpId="0" animBg="1"/>
      <p:bldP spid="133189" grpId="1" animBg="1"/>
      <p:bldP spid="133190" grpId="0" animBg="1"/>
      <p:bldP spid="133190" grpId="1" animBg="1"/>
      <p:bldP spid="133191" grpId="0" animBg="1"/>
      <p:bldP spid="133191" grpId="1" animBg="1"/>
      <p:bldP spid="133192" grpId="0" animBg="1"/>
      <p:bldP spid="133192" grpId="1" animBg="1"/>
      <p:bldP spid="133193" grpId="0" animBg="1"/>
      <p:bldP spid="133193" grpId="1" animBg="1"/>
      <p:bldP spid="133194" grpId="0" animBg="1"/>
      <p:bldP spid="133194" grpId="1" animBg="1"/>
      <p:bldP spid="133195" grpId="0" animBg="1"/>
      <p:bldP spid="133195" grpId="1" animBg="1"/>
      <p:bldP spid="133196" grpId="0" animBg="1"/>
      <p:bldP spid="133196" grpId="1" animBg="1"/>
      <p:bldP spid="133197" grpId="0" animBg="1"/>
      <p:bldP spid="133197" grpId="1" animBg="1"/>
      <p:bldP spid="133198" grpId="0" animBg="1"/>
      <p:bldP spid="133198" grpId="1" animBg="1"/>
      <p:bldP spid="133199" grpId="0" animBg="1"/>
      <p:bldP spid="133199" grpId="1" animBg="1"/>
      <p:bldP spid="133200" grpId="0" animBg="1"/>
      <p:bldP spid="133200" grpId="1" animBg="1"/>
      <p:bldP spid="133201" grpId="0" animBg="1"/>
      <p:bldP spid="13320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35174" name="Line 6"/>
          <p:cNvSpPr>
            <a:spLocks noChangeShapeType="1"/>
          </p:cNvSpPr>
          <p:nvPr/>
        </p:nvSpPr>
        <p:spPr bwMode="auto">
          <a:xfrm>
            <a:off x="2308226" y="2205039"/>
            <a:ext cx="4651375" cy="22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6376988" y="2249488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76" name="AutoShape 8"/>
          <p:cNvSpPr>
            <a:spLocks noChangeArrowheads="1"/>
          </p:cNvSpPr>
          <p:nvPr/>
        </p:nvSpPr>
        <p:spPr bwMode="gray">
          <a:xfrm flipH="1">
            <a:off x="5781676" y="2417764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سرخ پوستی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5177" name="AutoShape 9"/>
          <p:cNvSpPr>
            <a:spLocks noChangeArrowheads="1"/>
          </p:cNvSpPr>
          <p:nvPr/>
        </p:nvSpPr>
        <p:spPr bwMode="gray">
          <a:xfrm flipH="1">
            <a:off x="4424364" y="2420939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اکنکار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5178" name="AutoShape 10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gray">
          <a:xfrm flipH="1">
            <a:off x="3067051" y="2420939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پائولو کوئلیو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35179" name="Line 11"/>
          <p:cNvSpPr>
            <a:spLocks noChangeShapeType="1"/>
          </p:cNvSpPr>
          <p:nvPr/>
        </p:nvSpPr>
        <p:spPr bwMode="auto">
          <a:xfrm>
            <a:off x="5000625" y="2249488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>
            <a:off x="3667125" y="2252663"/>
            <a:ext cx="0" cy="144462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81" name="AutoShape 13"/>
          <p:cNvSpPr>
            <a:spLocks noChangeArrowheads="1"/>
          </p:cNvSpPr>
          <p:nvPr/>
        </p:nvSpPr>
        <p:spPr bwMode="gray">
          <a:xfrm flipH="1">
            <a:off x="5854701" y="3384550"/>
            <a:ext cx="1027113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 dirty="0">
                <a:solidFill>
                  <a:srgbClr val="566172"/>
                </a:solidFill>
                <a:cs typeface="B Zar" pitchFamily="2" charset="-78"/>
              </a:rPr>
              <a:t>تولتک</a:t>
            </a:r>
            <a:endParaRPr lang="en-US" sz="1600" dirty="0">
              <a:solidFill>
                <a:srgbClr val="566172"/>
              </a:solidFill>
              <a:cs typeface="B Zar" pitchFamily="2" charset="-78"/>
            </a:endParaRPr>
          </a:p>
        </p:txBody>
      </p:sp>
      <p:sp>
        <p:nvSpPr>
          <p:cNvPr id="135182" name="AutoShape 14"/>
          <p:cNvSpPr>
            <a:spLocks noChangeArrowheads="1"/>
          </p:cNvSpPr>
          <p:nvPr/>
        </p:nvSpPr>
        <p:spPr bwMode="gray">
          <a:xfrm flipH="1">
            <a:off x="5873751" y="3744914"/>
            <a:ext cx="1027113" cy="2873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>
                <a:solidFill>
                  <a:srgbClr val="566172"/>
                </a:solidFill>
                <a:cs typeface="B Zar" pitchFamily="2" charset="-78"/>
              </a:rPr>
              <a:t>سو</a:t>
            </a:r>
            <a:endParaRPr lang="en-US" sz="1600">
              <a:solidFill>
                <a:srgbClr val="566172"/>
              </a:solidFill>
              <a:cs typeface="B Zar" pitchFamily="2" charset="-78"/>
            </a:endParaRPr>
          </a:p>
        </p:txBody>
      </p:sp>
      <p:sp>
        <p:nvSpPr>
          <p:cNvPr id="135183" name="AutoShape 15"/>
          <p:cNvSpPr>
            <a:spLocks noChangeArrowheads="1"/>
          </p:cNvSpPr>
          <p:nvPr/>
        </p:nvSpPr>
        <p:spPr bwMode="gray">
          <a:xfrm flipH="1">
            <a:off x="5873751" y="4105275"/>
            <a:ext cx="1027113" cy="2873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600">
                <a:solidFill>
                  <a:srgbClr val="566172"/>
                </a:solidFill>
                <a:cs typeface="B Zar" pitchFamily="2" charset="-78"/>
              </a:rPr>
              <a:t>ساحری</a:t>
            </a:r>
            <a:endParaRPr lang="en-US" sz="1600">
              <a:solidFill>
                <a:srgbClr val="566172"/>
              </a:solidFill>
              <a:cs typeface="B Zar" pitchFamily="2" charset="-78"/>
            </a:endParaRPr>
          </a:p>
        </p:txBody>
      </p:sp>
      <p:sp>
        <p:nvSpPr>
          <p:cNvPr id="135184" name="Line 16"/>
          <p:cNvSpPr>
            <a:spLocks noChangeShapeType="1"/>
          </p:cNvSpPr>
          <p:nvPr/>
        </p:nvSpPr>
        <p:spPr bwMode="auto">
          <a:xfrm>
            <a:off x="6376988" y="2825750"/>
            <a:ext cx="0" cy="43180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85" name="Line 17"/>
          <p:cNvSpPr>
            <a:spLocks noChangeShapeType="1"/>
          </p:cNvSpPr>
          <p:nvPr/>
        </p:nvSpPr>
        <p:spPr bwMode="auto">
          <a:xfrm>
            <a:off x="5943600" y="3284538"/>
            <a:ext cx="865188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186" name="AutoShape 18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5860" name="AutoShape 19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35861" name="Group 20"/>
          <p:cNvGrpSpPr>
            <a:grpSpLocks/>
          </p:cNvGrpSpPr>
          <p:nvPr/>
        </p:nvGrpSpPr>
        <p:grpSpPr bwMode="auto">
          <a:xfrm>
            <a:off x="7751763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35874" name="AutoShape 21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35875" name="Group 22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35876" name="Oval 23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5877" name="Oval 24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5193" name="Oval 25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879" name="Oval 26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5195" name="Oval 27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881" name="Oval 28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35862" name="Group 29"/>
          <p:cNvGrpSpPr>
            <a:grpSpLocks/>
          </p:cNvGrpSpPr>
          <p:nvPr/>
        </p:nvGrpSpPr>
        <p:grpSpPr bwMode="auto">
          <a:xfrm>
            <a:off x="7016751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35866" name="AutoShape 30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35867" name="Group 31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35868" name="Oval 3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5869" name="Oval 3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5202" name="Oval 34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871" name="Oval 35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35204" name="Oval 36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873" name="Oval 37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35863" name="Text Box 73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  <p:sp>
        <p:nvSpPr>
          <p:cNvPr id="40" name="AutoShape 10"/>
          <p:cNvSpPr>
            <a:spLocks noChangeArrowheads="1"/>
          </p:cNvSpPr>
          <p:nvPr/>
        </p:nvSpPr>
        <p:spPr bwMode="gray">
          <a:xfrm flipH="1">
            <a:off x="1704976" y="2428875"/>
            <a:ext cx="1171575" cy="36353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sz="1700" dirty="0">
                <a:solidFill>
                  <a:srgbClr val="566172"/>
                </a:solidFill>
                <a:cs typeface="B Homa" pitchFamily="2" charset="-78"/>
              </a:rPr>
              <a:t>شيطان </a:t>
            </a:r>
            <a:r>
              <a:rPr lang="fa-IR" sz="1700" dirty="0" smtClean="0">
                <a:solidFill>
                  <a:srgbClr val="566172"/>
                </a:solidFill>
                <a:cs typeface="B Homa" pitchFamily="2" charset="-78"/>
              </a:rPr>
              <a:t>گرایي</a:t>
            </a:r>
            <a:endParaRPr lang="en-US" sz="17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2320925" y="2238376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3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13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13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7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7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7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7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00" fill="hold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7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700"/>
                                        <p:tgtEl>
                                          <p:spTgt spid="13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1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7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3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"/>
                            </p:stCondLst>
                            <p:childTnLst>
                              <p:par>
                                <p:cTn id="84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300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300"/>
                                        <p:tgtEl>
                                          <p:spTgt spid="135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"/>
                            </p:stCondLst>
                            <p:childTnLst>
                              <p:par>
                                <p:cTn id="9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300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3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"/>
                            </p:stCondLst>
                            <p:childTnLst>
                              <p:par>
                                <p:cTn id="96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300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3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"/>
                            </p:stCondLst>
                            <p:childTnLst>
                              <p:par>
                                <p:cTn id="102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300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3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800"/>
                            </p:stCondLst>
                            <p:childTnLst>
                              <p:par>
                                <p:cTn id="114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3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00"/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3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100"/>
                            </p:stCondLst>
                            <p:childTnLst>
                              <p:par>
                                <p:cTn id="12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300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300"/>
                                        <p:tgtEl>
                                          <p:spTgt spid="135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400"/>
                            </p:stCondLst>
                            <p:childTnLst>
                              <p:par>
                                <p:cTn id="126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300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00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300"/>
                                        <p:tgtEl>
                                          <p:spTgt spid="135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700"/>
                            </p:stCondLst>
                            <p:childTnLst>
                              <p:par>
                                <p:cTn id="1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35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4" grpId="1" animBg="1"/>
      <p:bldP spid="135175" grpId="0" animBg="1"/>
      <p:bldP spid="135175" grpId="1" animBg="1"/>
      <p:bldP spid="135176" grpId="0" animBg="1"/>
      <p:bldP spid="135176" grpId="1" animBg="1"/>
      <p:bldP spid="135177" grpId="0" animBg="1"/>
      <p:bldP spid="135177" grpId="1" animBg="1"/>
      <p:bldP spid="135178" grpId="0" animBg="1"/>
      <p:bldP spid="135178" grpId="1" animBg="1"/>
      <p:bldP spid="135179" grpId="0" animBg="1"/>
      <p:bldP spid="135179" grpId="1" animBg="1"/>
      <p:bldP spid="135180" grpId="0" animBg="1"/>
      <p:bldP spid="135180" grpId="1" animBg="1"/>
      <p:bldP spid="135181" grpId="0" animBg="1"/>
      <p:bldP spid="135181" grpId="1" animBg="1"/>
      <p:bldP spid="135182" grpId="0" animBg="1"/>
      <p:bldP spid="135182" grpId="1" animBg="1"/>
      <p:bldP spid="135183" grpId="0" animBg="1"/>
      <p:bldP spid="135183" grpId="1" animBg="1"/>
      <p:bldP spid="135184" grpId="0" animBg="1"/>
      <p:bldP spid="135184" grpId="1" animBg="1"/>
      <p:bldP spid="135185" grpId="0" animBg="1"/>
      <p:bldP spid="135185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53604" name="AutoShape 4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9639" name="AutoShape 5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69640" name="Group 6"/>
          <p:cNvGrpSpPr>
            <a:grpSpLocks/>
          </p:cNvGrpSpPr>
          <p:nvPr/>
        </p:nvGrpSpPr>
        <p:grpSpPr bwMode="auto">
          <a:xfrm>
            <a:off x="7339639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69661" name="AutoShape 7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69662" name="Group 8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69663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69664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3611" name="Oval 11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66" name="Oval 12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3613" name="Oval 13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68" name="Oval 14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69641" name="Group 15"/>
          <p:cNvGrpSpPr>
            <a:grpSpLocks/>
          </p:cNvGrpSpPr>
          <p:nvPr/>
        </p:nvGrpSpPr>
        <p:grpSpPr bwMode="auto">
          <a:xfrm>
            <a:off x="6772050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69653" name="AutoShape 16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 dirty="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 dirty="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69654" name="Group 17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69655" name="Oval 18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69656" name="Oval 19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3620" name="Oval 20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58" name="Oval 21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3622" name="Oval 22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60" name="Oval 23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69642" name="Group 24"/>
          <p:cNvGrpSpPr>
            <a:grpSpLocks/>
          </p:cNvGrpSpPr>
          <p:nvPr/>
        </p:nvGrpSpPr>
        <p:grpSpPr bwMode="auto">
          <a:xfrm>
            <a:off x="6556375" y="2703517"/>
            <a:ext cx="1944688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69645" name="AutoShape 25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400" dirty="0" smtClean="0">
                  <a:solidFill>
                    <a:srgbClr val="566172"/>
                  </a:solidFill>
                  <a:cs typeface="B Homa" pitchFamily="2" charset="-78"/>
                </a:rPr>
                <a:t>جریان های معنوی ایرانی</a:t>
              </a:r>
              <a:endParaRPr lang="en-US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69646" name="Group 26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69647" name="Oval 27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69648" name="Oval 28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3629" name="Oval 29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50" name="Oval 30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3631" name="Oval 31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9652" name="Oval 32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69644" name="Text Box 60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gray">
          <a:xfrm flipH="1">
            <a:off x="4107420" y="3234174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 smtClean="0">
                <a:solidFill>
                  <a:srgbClr val="566172"/>
                </a:solidFill>
                <a:cs typeface="B Homa" pitchFamily="2" charset="-78"/>
              </a:rPr>
              <a:t>رام الله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1866363" y="2968952"/>
            <a:ext cx="4651375" cy="22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AutoShape 8"/>
          <p:cNvSpPr>
            <a:spLocks noChangeArrowheads="1"/>
          </p:cNvSpPr>
          <p:nvPr/>
        </p:nvSpPr>
        <p:spPr bwMode="gray">
          <a:xfrm flipH="1">
            <a:off x="5483314" y="3232026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>
                <a:solidFill>
                  <a:srgbClr val="566172"/>
                </a:solidFill>
                <a:cs typeface="B Homa" pitchFamily="2" charset="-78"/>
              </a:rPr>
              <a:t>کیهانی</a:t>
            </a:r>
            <a:endParaRPr lang="en-US" dirty="0">
              <a:solidFill>
                <a:srgbClr val="566172"/>
              </a:solidFill>
              <a:cs typeface="B Homa" pitchFamily="2" charset="-78"/>
            </a:endParaRPr>
          </a:p>
        </p:txBody>
      </p:sp>
      <p:sp>
        <p:nvSpPr>
          <p:cNvPr id="41" name="AutoShape 8"/>
          <p:cNvSpPr>
            <a:spLocks noChangeArrowheads="1"/>
          </p:cNvSpPr>
          <p:nvPr/>
        </p:nvSpPr>
        <p:spPr bwMode="gray">
          <a:xfrm flipH="1">
            <a:off x="2712208" y="3242758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 smtClean="0">
                <a:solidFill>
                  <a:srgbClr val="566172"/>
                </a:solidFill>
                <a:cs typeface="B Homa" pitchFamily="2" charset="-78"/>
              </a:rPr>
              <a:t>یعقوب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2" name="AutoShape 8"/>
          <p:cNvSpPr>
            <a:spLocks noChangeArrowheads="1"/>
          </p:cNvSpPr>
          <p:nvPr/>
        </p:nvSpPr>
        <p:spPr bwMode="gray">
          <a:xfrm flipH="1">
            <a:off x="1293382" y="3214667"/>
            <a:ext cx="1171575" cy="363537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28575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fa-IR" dirty="0" smtClean="0">
                <a:solidFill>
                  <a:srgbClr val="566172"/>
                </a:solidFill>
                <a:cs typeface="B Homa" pitchFamily="2" charset="-78"/>
              </a:rPr>
              <a:t>تی.اس.ام</a:t>
            </a:r>
            <a:endParaRPr lang="en-US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1857281" y="3036866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>
            <a:off x="3271814" y="3021846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4673463" y="3019698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6036483" y="3030430"/>
            <a:ext cx="0" cy="144463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4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 animBg="1"/>
      <p:bldP spid="40" grpId="0" build="allAtOnce" animBg="1"/>
      <p:bldP spid="41" grpId="0" build="allAtOnce" animBg="1"/>
      <p:bldP spid="42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fa-IR"/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ltGray">
          <a:xfrm rot="16200000" flipH="1">
            <a:off x="8253413" y="1266825"/>
            <a:ext cx="4824412" cy="49736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2711" name="AutoShape 5"/>
          <p:cNvSpPr>
            <a:spLocks noChangeArrowheads="1"/>
          </p:cNvSpPr>
          <p:nvPr/>
        </p:nvSpPr>
        <p:spPr bwMode="ltGray">
          <a:xfrm rot="-5400000">
            <a:off x="8639175" y="1720850"/>
            <a:ext cx="4032250" cy="409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grpSp>
        <p:nvGrpSpPr>
          <p:cNvPr id="72712" name="Group 6"/>
          <p:cNvGrpSpPr>
            <a:grpSpLocks/>
          </p:cNvGrpSpPr>
          <p:nvPr/>
        </p:nvGrpSpPr>
        <p:grpSpPr bwMode="auto">
          <a:xfrm>
            <a:off x="7352519" y="1265240"/>
            <a:ext cx="2006600" cy="538163"/>
            <a:chOff x="3787" y="902"/>
            <a:chExt cx="1264" cy="339"/>
          </a:xfrm>
          <a:solidFill>
            <a:schemeClr val="tx1"/>
          </a:solidFill>
        </p:grpSpPr>
        <p:sp>
          <p:nvSpPr>
            <p:cNvPr id="72742" name="AutoShape 7"/>
            <p:cNvSpPr>
              <a:spLocks noChangeArrowheads="1"/>
            </p:cNvSpPr>
            <p:nvPr/>
          </p:nvSpPr>
          <p:spPr bwMode="gray">
            <a:xfrm flipH="1">
              <a:off x="3787" y="902"/>
              <a:ext cx="105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600" dirty="0">
                  <a:solidFill>
                    <a:srgbClr val="566172"/>
                  </a:solidFill>
                  <a:cs typeface="B Homa" pitchFamily="2" charset="-78"/>
                </a:rPr>
                <a:t>جریانهای معنوی هندی</a:t>
              </a:r>
              <a:endParaRPr lang="en-US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2743" name="Group 8"/>
            <p:cNvGrpSpPr>
              <a:grpSpLocks/>
            </p:cNvGrpSpPr>
            <p:nvPr/>
          </p:nvGrpSpPr>
          <p:grpSpPr bwMode="auto">
            <a:xfrm flipH="1">
              <a:off x="4801" y="914"/>
              <a:ext cx="250" cy="327"/>
              <a:chOff x="2078" y="1386"/>
              <a:chExt cx="1615" cy="2204"/>
            </a:xfrm>
            <a:grpFill/>
          </p:grpSpPr>
          <p:sp>
            <p:nvSpPr>
              <p:cNvPr id="72744" name="Oval 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2745" name="Oval 1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4635" name="Oval 11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47" name="Oval 12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4637" name="Oval 13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49" name="Oval 14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2713" name="Group 15"/>
          <p:cNvGrpSpPr>
            <a:grpSpLocks/>
          </p:cNvGrpSpPr>
          <p:nvPr/>
        </p:nvGrpSpPr>
        <p:grpSpPr bwMode="auto">
          <a:xfrm>
            <a:off x="6746292" y="1982789"/>
            <a:ext cx="1901825" cy="555625"/>
            <a:chOff x="3379" y="1386"/>
            <a:chExt cx="1198" cy="350"/>
          </a:xfrm>
          <a:solidFill>
            <a:schemeClr val="tx1"/>
          </a:solidFill>
        </p:grpSpPr>
        <p:sp>
          <p:nvSpPr>
            <p:cNvPr id="72734" name="AutoShape 16"/>
            <p:cNvSpPr>
              <a:spLocks noChangeArrowheads="1"/>
            </p:cNvSpPr>
            <p:nvPr/>
          </p:nvSpPr>
          <p:spPr bwMode="gray">
            <a:xfrm flipH="1">
              <a:off x="3379" y="1386"/>
              <a:ext cx="998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200" dirty="0">
                  <a:solidFill>
                    <a:srgbClr val="566172"/>
                  </a:solidFill>
                  <a:cs typeface="B Homa" pitchFamily="2" charset="-78"/>
                </a:rPr>
                <a:t>جریانهای معنوی آمریکایی</a:t>
              </a:r>
              <a:endParaRPr lang="en-US" sz="1200" dirty="0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2735" name="Group 17"/>
            <p:cNvGrpSpPr>
              <a:grpSpLocks/>
            </p:cNvGrpSpPr>
            <p:nvPr/>
          </p:nvGrpSpPr>
          <p:grpSpPr bwMode="auto">
            <a:xfrm flipH="1">
              <a:off x="4327" y="1409"/>
              <a:ext cx="250" cy="327"/>
              <a:chOff x="2078" y="1386"/>
              <a:chExt cx="1615" cy="2204"/>
            </a:xfrm>
            <a:grpFill/>
          </p:grpSpPr>
          <p:sp>
            <p:nvSpPr>
              <p:cNvPr id="72736" name="Oval 18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2737" name="Oval 19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4644" name="Oval 20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39" name="Oval 21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4646" name="Oval 22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41" name="Oval 23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2714" name="Group 24"/>
          <p:cNvGrpSpPr>
            <a:grpSpLocks/>
          </p:cNvGrpSpPr>
          <p:nvPr/>
        </p:nvGrpSpPr>
        <p:grpSpPr bwMode="auto">
          <a:xfrm>
            <a:off x="6207615" y="2703517"/>
            <a:ext cx="2087384" cy="525463"/>
            <a:chOff x="3152" y="1888"/>
            <a:chExt cx="1225" cy="331"/>
          </a:xfrm>
          <a:solidFill>
            <a:schemeClr val="tx1"/>
          </a:solidFill>
        </p:grpSpPr>
        <p:sp>
          <p:nvSpPr>
            <p:cNvPr id="72726" name="AutoShape 25"/>
            <p:cNvSpPr>
              <a:spLocks noChangeArrowheads="1"/>
            </p:cNvSpPr>
            <p:nvPr/>
          </p:nvSpPr>
          <p:spPr bwMode="gray">
            <a:xfrm flipH="1">
              <a:off x="3152" y="1888"/>
              <a:ext cx="1025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 sz="1400" dirty="0" smtClean="0">
                  <a:solidFill>
                    <a:srgbClr val="566172"/>
                  </a:solidFill>
                  <a:cs typeface="B Homa" pitchFamily="2" charset="-78"/>
                </a:rPr>
                <a:t>جریان های معنوی ایرانی</a:t>
              </a:r>
              <a:endParaRPr lang="en-US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grpSp>
          <p:nvGrpSpPr>
            <p:cNvPr id="72727" name="Group 26"/>
            <p:cNvGrpSpPr>
              <a:grpSpLocks/>
            </p:cNvGrpSpPr>
            <p:nvPr/>
          </p:nvGrpSpPr>
          <p:grpSpPr bwMode="auto">
            <a:xfrm flipH="1">
              <a:off x="4127" y="1892"/>
              <a:ext cx="250" cy="327"/>
              <a:chOff x="2078" y="1386"/>
              <a:chExt cx="1615" cy="2204"/>
            </a:xfrm>
            <a:grpFill/>
          </p:grpSpPr>
          <p:sp>
            <p:nvSpPr>
              <p:cNvPr id="72728" name="Oval 27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2729" name="Oval 28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4653" name="Oval 29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31" name="Oval 30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4655" name="Oval 31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33" name="Oval 32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grpSp>
        <p:nvGrpSpPr>
          <p:cNvPr id="72715" name="Group 33"/>
          <p:cNvGrpSpPr>
            <a:grpSpLocks/>
          </p:cNvGrpSpPr>
          <p:nvPr/>
        </p:nvGrpSpPr>
        <p:grpSpPr bwMode="auto">
          <a:xfrm>
            <a:off x="6088733" y="3476625"/>
            <a:ext cx="2079625" cy="533400"/>
            <a:chOff x="3061" y="2393"/>
            <a:chExt cx="1310" cy="336"/>
          </a:xfrm>
          <a:solidFill>
            <a:schemeClr val="tx1"/>
          </a:solidFill>
        </p:grpSpPr>
        <p:sp>
          <p:nvSpPr>
            <p:cNvPr id="72718" name="AutoShape 34"/>
            <p:cNvSpPr>
              <a:spLocks noChangeArrowheads="1"/>
            </p:cNvSpPr>
            <p:nvPr/>
          </p:nvSpPr>
          <p:spPr bwMode="gray">
            <a:xfrm flipH="1">
              <a:off x="3061" y="2393"/>
              <a:ext cx="1089" cy="320"/>
            </a:xfrm>
            <a:prstGeom prst="roundRect">
              <a:avLst>
                <a:gd name="adj" fmla="val 50000"/>
              </a:avLst>
            </a:prstGeom>
            <a:grpFill/>
            <a:ln w="2857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fa-IR">
                  <a:solidFill>
                    <a:srgbClr val="566172"/>
                  </a:solidFill>
                  <a:cs typeface="B Homa" pitchFamily="2" charset="-78"/>
                </a:rPr>
                <a:t>عرفان یهود</a:t>
              </a:r>
              <a:endParaRPr lang="en-US">
                <a:solidFill>
                  <a:srgbClr val="566172"/>
                </a:solidFill>
                <a:cs typeface="B Homa" pitchFamily="2" charset="-78"/>
              </a:endParaRPr>
            </a:p>
          </p:txBody>
        </p:sp>
        <p:grpSp>
          <p:nvGrpSpPr>
            <p:cNvPr id="72719" name="Group 35"/>
            <p:cNvGrpSpPr>
              <a:grpSpLocks/>
            </p:cNvGrpSpPr>
            <p:nvPr/>
          </p:nvGrpSpPr>
          <p:grpSpPr bwMode="auto">
            <a:xfrm flipH="1">
              <a:off x="4121" y="2402"/>
              <a:ext cx="250" cy="327"/>
              <a:chOff x="2078" y="1386"/>
              <a:chExt cx="1615" cy="2204"/>
            </a:xfrm>
            <a:grpFill/>
          </p:grpSpPr>
          <p:sp>
            <p:nvSpPr>
              <p:cNvPr id="72720" name="Oval 36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pFill/>
              <a:ln w="5715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72721" name="Oval 37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54662" name="Oval 38"/>
              <p:cNvSpPr>
                <a:spLocks noChangeArrowheads="1"/>
              </p:cNvSpPr>
              <p:nvPr/>
            </p:nvSpPr>
            <p:spPr bwMode="gray">
              <a:xfrm>
                <a:off x="2461" y="1387"/>
                <a:ext cx="1057" cy="2201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23" name="Oval 39"/>
              <p:cNvSpPr>
                <a:spLocks noChangeArrowheads="1"/>
              </p:cNvSpPr>
              <p:nvPr/>
            </p:nvSpPr>
            <p:spPr bwMode="gray">
              <a:xfrm>
                <a:off x="2459" y="1387"/>
                <a:ext cx="1057" cy="2202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154664" name="Oval 40"/>
              <p:cNvSpPr>
                <a:spLocks noChangeArrowheads="1"/>
              </p:cNvSpPr>
              <p:nvPr/>
            </p:nvSpPr>
            <p:spPr bwMode="gray">
              <a:xfrm>
                <a:off x="2336" y="1386"/>
                <a:ext cx="1098" cy="2203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2725" name="Oval 41"/>
              <p:cNvSpPr>
                <a:spLocks noChangeArrowheads="1"/>
              </p:cNvSpPr>
              <p:nvPr/>
            </p:nvSpPr>
            <p:spPr bwMode="gray">
              <a:xfrm>
                <a:off x="2337" y="1386"/>
                <a:ext cx="1096" cy="2204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</p:grpSp>
      <p:sp>
        <p:nvSpPr>
          <p:cNvPr id="72717" name="Text Box 60"/>
          <p:cNvSpPr txBox="1">
            <a:spLocks noChangeArrowheads="1"/>
          </p:cNvSpPr>
          <p:nvPr/>
        </p:nvSpPr>
        <p:spPr bwMode="auto">
          <a:xfrm>
            <a:off x="8904288" y="3441701"/>
            <a:ext cx="16573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جریانهای نوظهور</a:t>
            </a:r>
          </a:p>
          <a:p>
            <a:pPr algn="ctr">
              <a:spcBef>
                <a:spcPct val="50000"/>
              </a:spcBef>
            </a:pPr>
            <a:r>
              <a:rPr lang="fa-IR">
                <a:solidFill>
                  <a:srgbClr val="8A0000"/>
                </a:solidFill>
                <a:cs typeface="B Titr" pitchFamily="2" charset="-78"/>
              </a:rPr>
              <a:t>معنویت گرا</a:t>
            </a:r>
            <a:endParaRPr lang="en-US">
              <a:solidFill>
                <a:srgbClr val="8A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27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1022</TotalTime>
  <Words>269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B Homa</vt:lpstr>
      <vt:lpstr>B Mitra</vt:lpstr>
      <vt:lpstr>B Sina</vt:lpstr>
      <vt:lpstr>B Titr</vt:lpstr>
      <vt:lpstr>B Zar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دوره تکمیلی معارف مهدوی</dc:subject>
  <dc:creator>mahdi</dc:creator>
  <cp:keywords>فرقه های انحرافی</cp:keywords>
  <dc:description>کانون مهدویت صبح عدالت</dc:description>
  <cp:lastModifiedBy>dokmeh</cp:lastModifiedBy>
  <cp:revision>75</cp:revision>
  <dcterms:created xsi:type="dcterms:W3CDTF">2013-07-27T06:36:40Z</dcterms:created>
  <dcterms:modified xsi:type="dcterms:W3CDTF">2016-12-22T13:29:50Z</dcterms:modified>
  <cp:category>استاد سالاری</cp:category>
</cp:coreProperties>
</file>