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96" r:id="rId3"/>
    <p:sldId id="297" r:id="rId4"/>
    <p:sldId id="298" r:id="rId5"/>
    <p:sldId id="257" r:id="rId6"/>
    <p:sldId id="258" r:id="rId7"/>
    <p:sldId id="294" r:id="rId8"/>
    <p:sldId id="295" r:id="rId9"/>
    <p:sldId id="260" r:id="rId10"/>
    <p:sldId id="261" r:id="rId11"/>
    <p:sldId id="262" r:id="rId12"/>
    <p:sldId id="263" r:id="rId13"/>
    <p:sldId id="264" r:id="rId14"/>
    <p:sldId id="291" r:id="rId15"/>
    <p:sldId id="292" r:id="rId16"/>
    <p:sldId id="265" r:id="rId17"/>
    <p:sldId id="266" r:id="rId18"/>
    <p:sldId id="267" r:id="rId19"/>
    <p:sldId id="268" r:id="rId20"/>
    <p:sldId id="269" r:id="rId21"/>
    <p:sldId id="270" r:id="rId22"/>
    <p:sldId id="271" r:id="rId23"/>
    <p:sldId id="272" r:id="rId24"/>
    <p:sldId id="273" r:id="rId25"/>
    <p:sldId id="274" r:id="rId26"/>
    <p:sldId id="275" r:id="rId27"/>
    <p:sldId id="293" r:id="rId28"/>
    <p:sldId id="276" r:id="rId29"/>
    <p:sldId id="277" r:id="rId30"/>
    <p:sldId id="278" r:id="rId31"/>
    <p:sldId id="279" r:id="rId32"/>
    <p:sldId id="280" r:id="rId33"/>
    <p:sldId id="289" r:id="rId34"/>
    <p:sldId id="281" r:id="rId35"/>
    <p:sldId id="282" r:id="rId36"/>
    <p:sldId id="283" r:id="rId37"/>
    <p:sldId id="284" r:id="rId38"/>
    <p:sldId id="285" r:id="rId39"/>
    <p:sldId id="286" r:id="rId40"/>
    <p:sldId id="287" r:id="rId41"/>
    <p:sldId id="28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99C02B-CDA1-428E-94D6-6396E6E7E072}"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09C694FA-1F84-499E-A3D7-8C7B2896FF56}">
      <dgm:prSet custT="1"/>
      <dgm:spPr/>
      <dgm:t>
        <a:bodyPr/>
        <a:lstStyle/>
        <a:p>
          <a:pPr rtl="0"/>
          <a:r>
            <a:rPr lang="fa-IR" sz="7200" dirty="0" smtClean="0">
              <a:latin typeface="Andalus" pitchFamily="18" charset="-78"/>
              <a:cs typeface="Andalus" pitchFamily="18" charset="-78"/>
            </a:rPr>
            <a:t>امام مهدی </a:t>
          </a:r>
          <a:r>
            <a:rPr lang="fa-IR" sz="4000" dirty="0" smtClean="0">
              <a:latin typeface="Andalus" pitchFamily="18" charset="-78"/>
              <a:cs typeface="Andalus" pitchFamily="18" charset="-78"/>
            </a:rPr>
            <a:t>عج</a:t>
          </a:r>
          <a:r>
            <a:rPr lang="fa-IR" sz="7200" dirty="0" smtClean="0">
              <a:latin typeface="Andalus" pitchFamily="18" charset="-78"/>
              <a:cs typeface="Andalus" pitchFamily="18" charset="-78"/>
            </a:rPr>
            <a:t> در </a:t>
          </a:r>
          <a:endParaRPr lang="en-US" sz="7200" dirty="0">
            <a:latin typeface="Andalus" pitchFamily="18" charset="-78"/>
            <a:cs typeface="Andalus" pitchFamily="18" charset="-78"/>
          </a:endParaRPr>
        </a:p>
      </dgm:t>
    </dgm:pt>
    <dgm:pt modelId="{02929FCF-AD50-44BF-9461-B91EA57CA49E}" type="parTrans" cxnId="{F6AB4761-AC25-4766-B2A9-9254B3B57B71}">
      <dgm:prSet/>
      <dgm:spPr/>
      <dgm:t>
        <a:bodyPr/>
        <a:lstStyle/>
        <a:p>
          <a:endParaRPr lang="en-US"/>
        </a:p>
      </dgm:t>
    </dgm:pt>
    <dgm:pt modelId="{EB59F3D6-A682-4AEE-A509-F9700AD4D66A}" type="sibTrans" cxnId="{F6AB4761-AC25-4766-B2A9-9254B3B57B71}">
      <dgm:prSet/>
      <dgm:spPr/>
      <dgm:t>
        <a:bodyPr/>
        <a:lstStyle/>
        <a:p>
          <a:endParaRPr lang="en-US"/>
        </a:p>
      </dgm:t>
    </dgm:pt>
    <dgm:pt modelId="{718523F3-4D13-4FCB-8AEB-F3E8EB36C4F2}">
      <dgm:prSet custT="1"/>
      <dgm:spPr/>
      <dgm:t>
        <a:bodyPr/>
        <a:lstStyle/>
        <a:p>
          <a:pPr rtl="0"/>
          <a:r>
            <a:rPr lang="fa-IR" sz="11500" dirty="0" smtClean="0">
              <a:latin typeface="Andalus" pitchFamily="18" charset="-78"/>
              <a:cs typeface="Andalus" pitchFamily="18" charset="-78"/>
            </a:rPr>
            <a:t>قرآن </a:t>
          </a:r>
          <a:endParaRPr lang="en-US" sz="11500" dirty="0">
            <a:latin typeface="Andalus" pitchFamily="18" charset="-78"/>
            <a:cs typeface="Andalus" pitchFamily="18" charset="-78"/>
          </a:endParaRPr>
        </a:p>
      </dgm:t>
    </dgm:pt>
    <dgm:pt modelId="{43C5E2E0-E733-4408-A7BD-9100F8B53738}" type="parTrans" cxnId="{4489F7F7-B35E-4DE7-A80B-FF4956EE9DA2}">
      <dgm:prSet/>
      <dgm:spPr/>
      <dgm:t>
        <a:bodyPr/>
        <a:lstStyle/>
        <a:p>
          <a:endParaRPr lang="en-US"/>
        </a:p>
      </dgm:t>
    </dgm:pt>
    <dgm:pt modelId="{88F99F85-D23E-49B8-B3D6-2E508E785083}" type="sibTrans" cxnId="{4489F7F7-B35E-4DE7-A80B-FF4956EE9DA2}">
      <dgm:prSet/>
      <dgm:spPr/>
      <dgm:t>
        <a:bodyPr/>
        <a:lstStyle/>
        <a:p>
          <a:endParaRPr lang="en-US"/>
        </a:p>
      </dgm:t>
    </dgm:pt>
    <dgm:pt modelId="{D7C95512-9274-4FD6-8FAB-504DCBBB5C3A}" type="pres">
      <dgm:prSet presAssocID="{F899C02B-CDA1-428E-94D6-6396E6E7E072}" presName="compositeShape" presStyleCnt="0">
        <dgm:presLayoutVars>
          <dgm:dir/>
          <dgm:resizeHandles/>
        </dgm:presLayoutVars>
      </dgm:prSet>
      <dgm:spPr/>
      <dgm:t>
        <a:bodyPr/>
        <a:lstStyle/>
        <a:p>
          <a:endParaRPr lang="en-US"/>
        </a:p>
      </dgm:t>
    </dgm:pt>
    <dgm:pt modelId="{C91935FA-639A-40C3-A475-BFAB7D22065F}" type="pres">
      <dgm:prSet presAssocID="{F899C02B-CDA1-428E-94D6-6396E6E7E072}" presName="pyramid" presStyleLbl="node1" presStyleIdx="0" presStyleCnt="1"/>
      <dgm:spPr>
        <a:prstGeom prst="chord">
          <a:avLst/>
        </a:prstGeom>
      </dgm:spPr>
    </dgm:pt>
    <dgm:pt modelId="{CB2BBA8D-ED0D-415D-9FD2-D6CE302E437B}" type="pres">
      <dgm:prSet presAssocID="{F899C02B-CDA1-428E-94D6-6396E6E7E072}" presName="theList" presStyleCnt="0"/>
      <dgm:spPr/>
    </dgm:pt>
    <dgm:pt modelId="{2801FA13-F4FF-43CE-82F2-9DD287CE6171}" type="pres">
      <dgm:prSet presAssocID="{09C694FA-1F84-499E-A3D7-8C7B2896FF56}" presName="aNode" presStyleLbl="fgAcc1" presStyleIdx="0" presStyleCnt="2" custScaleX="221472" custLinFactNeighborX="-8090">
        <dgm:presLayoutVars>
          <dgm:bulletEnabled val="1"/>
        </dgm:presLayoutVars>
      </dgm:prSet>
      <dgm:spPr/>
      <dgm:t>
        <a:bodyPr/>
        <a:lstStyle/>
        <a:p>
          <a:endParaRPr lang="en-US"/>
        </a:p>
      </dgm:t>
    </dgm:pt>
    <dgm:pt modelId="{CADBCE8C-ACA2-43B6-B394-EBB719D69178}" type="pres">
      <dgm:prSet presAssocID="{09C694FA-1F84-499E-A3D7-8C7B2896FF56}" presName="aSpace" presStyleCnt="0"/>
      <dgm:spPr/>
    </dgm:pt>
    <dgm:pt modelId="{929CC8C9-3A4E-4BC6-B0D3-FE4974AF5A23}" type="pres">
      <dgm:prSet presAssocID="{718523F3-4D13-4FCB-8AEB-F3E8EB36C4F2}" presName="aNode" presStyleLbl="fgAcc1" presStyleIdx="1" presStyleCnt="2" custScaleX="221472" custScaleY="126415" custLinFactNeighborX="-11753">
        <dgm:presLayoutVars>
          <dgm:bulletEnabled val="1"/>
        </dgm:presLayoutVars>
      </dgm:prSet>
      <dgm:spPr/>
      <dgm:t>
        <a:bodyPr/>
        <a:lstStyle/>
        <a:p>
          <a:endParaRPr lang="en-US"/>
        </a:p>
      </dgm:t>
    </dgm:pt>
    <dgm:pt modelId="{C2C7F1BB-1D57-4691-938E-B5D3E34AD891}" type="pres">
      <dgm:prSet presAssocID="{718523F3-4D13-4FCB-8AEB-F3E8EB36C4F2}" presName="aSpace" presStyleCnt="0"/>
      <dgm:spPr/>
    </dgm:pt>
  </dgm:ptLst>
  <dgm:cxnLst>
    <dgm:cxn modelId="{1DA22E5F-49B5-4D62-B188-B9DB152BA75A}" type="presOf" srcId="{718523F3-4D13-4FCB-8AEB-F3E8EB36C4F2}" destId="{929CC8C9-3A4E-4BC6-B0D3-FE4974AF5A23}" srcOrd="0" destOrd="0" presId="urn:microsoft.com/office/officeart/2005/8/layout/pyramid2"/>
    <dgm:cxn modelId="{F6AB4761-AC25-4766-B2A9-9254B3B57B71}" srcId="{F899C02B-CDA1-428E-94D6-6396E6E7E072}" destId="{09C694FA-1F84-499E-A3D7-8C7B2896FF56}" srcOrd="0" destOrd="0" parTransId="{02929FCF-AD50-44BF-9461-B91EA57CA49E}" sibTransId="{EB59F3D6-A682-4AEE-A509-F9700AD4D66A}"/>
    <dgm:cxn modelId="{C9E71B5C-33B8-4C80-B8F9-A8246320E4BF}" type="presOf" srcId="{F899C02B-CDA1-428E-94D6-6396E6E7E072}" destId="{D7C95512-9274-4FD6-8FAB-504DCBBB5C3A}" srcOrd="0" destOrd="0" presId="urn:microsoft.com/office/officeart/2005/8/layout/pyramid2"/>
    <dgm:cxn modelId="{63D840F4-E49F-47D8-9959-9915DBFD4CB0}" type="presOf" srcId="{09C694FA-1F84-499E-A3D7-8C7B2896FF56}" destId="{2801FA13-F4FF-43CE-82F2-9DD287CE6171}" srcOrd="0" destOrd="0" presId="urn:microsoft.com/office/officeart/2005/8/layout/pyramid2"/>
    <dgm:cxn modelId="{4489F7F7-B35E-4DE7-A80B-FF4956EE9DA2}" srcId="{F899C02B-CDA1-428E-94D6-6396E6E7E072}" destId="{718523F3-4D13-4FCB-8AEB-F3E8EB36C4F2}" srcOrd="1" destOrd="0" parTransId="{43C5E2E0-E733-4408-A7BD-9100F8B53738}" sibTransId="{88F99F85-D23E-49B8-B3D6-2E508E785083}"/>
    <dgm:cxn modelId="{CF8D2ECA-E59B-4B4F-827B-85FB35A21A74}" type="presParOf" srcId="{D7C95512-9274-4FD6-8FAB-504DCBBB5C3A}" destId="{C91935FA-639A-40C3-A475-BFAB7D22065F}" srcOrd="0" destOrd="0" presId="urn:microsoft.com/office/officeart/2005/8/layout/pyramid2"/>
    <dgm:cxn modelId="{3D4B9EB4-25C2-4C7E-BD1B-ECD138414680}" type="presParOf" srcId="{D7C95512-9274-4FD6-8FAB-504DCBBB5C3A}" destId="{CB2BBA8D-ED0D-415D-9FD2-D6CE302E437B}" srcOrd="1" destOrd="0" presId="urn:microsoft.com/office/officeart/2005/8/layout/pyramid2"/>
    <dgm:cxn modelId="{C9C63EB2-46FC-45A2-84FD-BD6C22C0570B}" type="presParOf" srcId="{CB2BBA8D-ED0D-415D-9FD2-D6CE302E437B}" destId="{2801FA13-F4FF-43CE-82F2-9DD287CE6171}" srcOrd="0" destOrd="0" presId="urn:microsoft.com/office/officeart/2005/8/layout/pyramid2"/>
    <dgm:cxn modelId="{13CAE0B2-8CD6-4667-8CA2-83766263F003}" type="presParOf" srcId="{CB2BBA8D-ED0D-415D-9FD2-D6CE302E437B}" destId="{CADBCE8C-ACA2-43B6-B394-EBB719D69178}" srcOrd="1" destOrd="0" presId="urn:microsoft.com/office/officeart/2005/8/layout/pyramid2"/>
    <dgm:cxn modelId="{A518FDD8-4BD8-4B0A-BFF2-461055A0199D}" type="presParOf" srcId="{CB2BBA8D-ED0D-415D-9FD2-D6CE302E437B}" destId="{929CC8C9-3A4E-4BC6-B0D3-FE4974AF5A23}" srcOrd="2" destOrd="0" presId="urn:microsoft.com/office/officeart/2005/8/layout/pyramid2"/>
    <dgm:cxn modelId="{5E228A10-03B0-4265-BB11-40CB57881226}" type="presParOf" srcId="{CB2BBA8D-ED0D-415D-9FD2-D6CE302E437B}" destId="{C2C7F1BB-1D57-4691-938E-B5D3E34AD891}"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1935FA-639A-40C3-A475-BFAB7D22065F}">
      <dsp:nvSpPr>
        <dsp:cNvPr id="0" name=""/>
        <dsp:cNvSpPr/>
      </dsp:nvSpPr>
      <dsp:spPr>
        <a:xfrm>
          <a:off x="-247674" y="0"/>
          <a:ext cx="4707885" cy="4707885"/>
        </a:xfrm>
        <a:prstGeom prst="chord">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01FA13-F4FF-43CE-82F2-9DD287CE6171}">
      <dsp:nvSpPr>
        <dsp:cNvPr id="0" name=""/>
        <dsp:cNvSpPr/>
      </dsp:nvSpPr>
      <dsp:spPr>
        <a:xfrm>
          <a:off x="106" y="473988"/>
          <a:ext cx="6777320" cy="149549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4320" tIns="274320" rIns="274320" bIns="274320" numCol="1" spcCol="1270" anchor="ctr" anchorCtr="0">
          <a:noAutofit/>
        </a:bodyPr>
        <a:lstStyle/>
        <a:p>
          <a:pPr lvl="0" algn="ctr" defTabSz="3200400" rtl="0">
            <a:lnSpc>
              <a:spcPct val="90000"/>
            </a:lnSpc>
            <a:spcBef>
              <a:spcPct val="0"/>
            </a:spcBef>
            <a:spcAft>
              <a:spcPct val="35000"/>
            </a:spcAft>
          </a:pPr>
          <a:r>
            <a:rPr lang="fa-IR" sz="7200" kern="1200" dirty="0" smtClean="0">
              <a:latin typeface="Andalus" pitchFamily="18" charset="-78"/>
              <a:cs typeface="Andalus" pitchFamily="18" charset="-78"/>
            </a:rPr>
            <a:t>امام مهدی </a:t>
          </a:r>
          <a:r>
            <a:rPr lang="fa-IR" sz="4000" kern="1200" dirty="0" smtClean="0">
              <a:latin typeface="Andalus" pitchFamily="18" charset="-78"/>
              <a:cs typeface="Andalus" pitchFamily="18" charset="-78"/>
            </a:rPr>
            <a:t>عج</a:t>
          </a:r>
          <a:r>
            <a:rPr lang="fa-IR" sz="7200" kern="1200" dirty="0" smtClean="0">
              <a:latin typeface="Andalus" pitchFamily="18" charset="-78"/>
              <a:cs typeface="Andalus" pitchFamily="18" charset="-78"/>
            </a:rPr>
            <a:t> در </a:t>
          </a:r>
          <a:endParaRPr lang="en-US" sz="7200" kern="1200" dirty="0">
            <a:latin typeface="Andalus" pitchFamily="18" charset="-78"/>
            <a:cs typeface="Andalus" pitchFamily="18" charset="-78"/>
          </a:endParaRPr>
        </a:p>
      </dsp:txBody>
      <dsp:txXfrm>
        <a:off x="73110" y="546992"/>
        <a:ext cx="6631312" cy="1349490"/>
      </dsp:txXfrm>
    </dsp:sp>
    <dsp:sp modelId="{929CC8C9-3A4E-4BC6-B0D3-FE4974AF5A23}">
      <dsp:nvSpPr>
        <dsp:cNvPr id="0" name=""/>
        <dsp:cNvSpPr/>
      </dsp:nvSpPr>
      <dsp:spPr>
        <a:xfrm>
          <a:off x="0" y="2156424"/>
          <a:ext cx="6777320" cy="1890534"/>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8150" tIns="438150" rIns="438150" bIns="438150" numCol="1" spcCol="1270" anchor="ctr" anchorCtr="0">
          <a:noAutofit/>
        </a:bodyPr>
        <a:lstStyle/>
        <a:p>
          <a:pPr lvl="0" algn="ctr" defTabSz="5111750" rtl="0">
            <a:lnSpc>
              <a:spcPct val="90000"/>
            </a:lnSpc>
            <a:spcBef>
              <a:spcPct val="0"/>
            </a:spcBef>
            <a:spcAft>
              <a:spcPct val="35000"/>
            </a:spcAft>
          </a:pPr>
          <a:r>
            <a:rPr lang="fa-IR" sz="11500" kern="1200" dirty="0" smtClean="0">
              <a:latin typeface="Andalus" pitchFamily="18" charset="-78"/>
              <a:cs typeface="Andalus" pitchFamily="18" charset="-78"/>
            </a:rPr>
            <a:t>قرآن </a:t>
          </a:r>
          <a:endParaRPr lang="en-US" sz="11500" kern="1200" dirty="0">
            <a:latin typeface="Andalus" pitchFamily="18" charset="-78"/>
            <a:cs typeface="Andalus" pitchFamily="18" charset="-78"/>
          </a:endParaRPr>
        </a:p>
      </dsp:txBody>
      <dsp:txXfrm>
        <a:off x="92288" y="2248712"/>
        <a:ext cx="6592744" cy="1705958"/>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CD101B-5716-4C50-BAED-E4396CEF85F8}"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D2FA2-05B7-4A10-B2B6-EEE00EF9A40E}" type="slidenum">
              <a:rPr lang="en-US" smtClean="0"/>
              <a:t>‹#›</a:t>
            </a:fld>
            <a:endParaRPr lang="en-US"/>
          </a:p>
        </p:txBody>
      </p:sp>
    </p:spTree>
    <p:extLst>
      <p:ext uri="{BB962C8B-B14F-4D97-AF65-F5344CB8AC3E}">
        <p14:creationId xmlns:p14="http://schemas.microsoft.com/office/powerpoint/2010/main" val="103301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CD101B-5716-4C50-BAED-E4396CEF85F8}"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D2FA2-05B7-4A10-B2B6-EEE00EF9A40E}" type="slidenum">
              <a:rPr lang="en-US" smtClean="0"/>
              <a:t>‹#›</a:t>
            </a:fld>
            <a:endParaRPr lang="en-US"/>
          </a:p>
        </p:txBody>
      </p:sp>
    </p:spTree>
    <p:extLst>
      <p:ext uri="{BB962C8B-B14F-4D97-AF65-F5344CB8AC3E}">
        <p14:creationId xmlns:p14="http://schemas.microsoft.com/office/powerpoint/2010/main" val="3857703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CD101B-5716-4C50-BAED-E4396CEF85F8}"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D2FA2-05B7-4A10-B2B6-EEE00EF9A40E}" type="slidenum">
              <a:rPr lang="en-US" smtClean="0"/>
              <a:t>‹#›</a:t>
            </a:fld>
            <a:endParaRPr lang="en-US"/>
          </a:p>
        </p:txBody>
      </p:sp>
    </p:spTree>
    <p:extLst>
      <p:ext uri="{BB962C8B-B14F-4D97-AF65-F5344CB8AC3E}">
        <p14:creationId xmlns:p14="http://schemas.microsoft.com/office/powerpoint/2010/main" val="788783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CD101B-5716-4C50-BAED-E4396CEF85F8}"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D2FA2-05B7-4A10-B2B6-EEE00EF9A40E}" type="slidenum">
              <a:rPr lang="en-US" smtClean="0"/>
              <a:t>‹#›</a:t>
            </a:fld>
            <a:endParaRPr lang="en-US"/>
          </a:p>
        </p:txBody>
      </p:sp>
    </p:spTree>
    <p:extLst>
      <p:ext uri="{BB962C8B-B14F-4D97-AF65-F5344CB8AC3E}">
        <p14:creationId xmlns:p14="http://schemas.microsoft.com/office/powerpoint/2010/main" val="2884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CD101B-5716-4C50-BAED-E4396CEF85F8}"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D2FA2-05B7-4A10-B2B6-EEE00EF9A40E}" type="slidenum">
              <a:rPr lang="en-US" smtClean="0"/>
              <a:t>‹#›</a:t>
            </a:fld>
            <a:endParaRPr lang="en-US"/>
          </a:p>
        </p:txBody>
      </p:sp>
    </p:spTree>
    <p:extLst>
      <p:ext uri="{BB962C8B-B14F-4D97-AF65-F5344CB8AC3E}">
        <p14:creationId xmlns:p14="http://schemas.microsoft.com/office/powerpoint/2010/main" val="388217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CD101B-5716-4C50-BAED-E4396CEF85F8}" type="datetimeFigureOut">
              <a:rPr lang="en-US" smtClean="0"/>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D2FA2-05B7-4A10-B2B6-EEE00EF9A40E}" type="slidenum">
              <a:rPr lang="en-US" smtClean="0"/>
              <a:t>‹#›</a:t>
            </a:fld>
            <a:endParaRPr lang="en-US"/>
          </a:p>
        </p:txBody>
      </p:sp>
    </p:spTree>
    <p:extLst>
      <p:ext uri="{BB962C8B-B14F-4D97-AF65-F5344CB8AC3E}">
        <p14:creationId xmlns:p14="http://schemas.microsoft.com/office/powerpoint/2010/main" val="2979288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CD101B-5716-4C50-BAED-E4396CEF85F8}" type="datetimeFigureOut">
              <a:rPr lang="en-US" smtClean="0"/>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9D2FA2-05B7-4A10-B2B6-EEE00EF9A40E}" type="slidenum">
              <a:rPr lang="en-US" smtClean="0"/>
              <a:t>‹#›</a:t>
            </a:fld>
            <a:endParaRPr lang="en-US"/>
          </a:p>
        </p:txBody>
      </p:sp>
    </p:spTree>
    <p:extLst>
      <p:ext uri="{BB962C8B-B14F-4D97-AF65-F5344CB8AC3E}">
        <p14:creationId xmlns:p14="http://schemas.microsoft.com/office/powerpoint/2010/main" val="401010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CD101B-5716-4C50-BAED-E4396CEF85F8}" type="datetimeFigureOut">
              <a:rPr lang="en-US" smtClean="0"/>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9D2FA2-05B7-4A10-B2B6-EEE00EF9A40E}" type="slidenum">
              <a:rPr lang="en-US" smtClean="0"/>
              <a:t>‹#›</a:t>
            </a:fld>
            <a:endParaRPr lang="en-US"/>
          </a:p>
        </p:txBody>
      </p:sp>
    </p:spTree>
    <p:extLst>
      <p:ext uri="{BB962C8B-B14F-4D97-AF65-F5344CB8AC3E}">
        <p14:creationId xmlns:p14="http://schemas.microsoft.com/office/powerpoint/2010/main" val="3399367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CD101B-5716-4C50-BAED-E4396CEF85F8}" type="datetimeFigureOut">
              <a:rPr lang="en-US" smtClean="0"/>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9D2FA2-05B7-4A10-B2B6-EEE00EF9A40E}" type="slidenum">
              <a:rPr lang="en-US" smtClean="0"/>
              <a:t>‹#›</a:t>
            </a:fld>
            <a:endParaRPr lang="en-US"/>
          </a:p>
        </p:txBody>
      </p:sp>
    </p:spTree>
    <p:extLst>
      <p:ext uri="{BB962C8B-B14F-4D97-AF65-F5344CB8AC3E}">
        <p14:creationId xmlns:p14="http://schemas.microsoft.com/office/powerpoint/2010/main" val="8976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CD101B-5716-4C50-BAED-E4396CEF85F8}" type="datetimeFigureOut">
              <a:rPr lang="en-US" smtClean="0"/>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D2FA2-05B7-4A10-B2B6-EEE00EF9A40E}" type="slidenum">
              <a:rPr lang="en-US" smtClean="0"/>
              <a:t>‹#›</a:t>
            </a:fld>
            <a:endParaRPr lang="en-US"/>
          </a:p>
        </p:txBody>
      </p:sp>
    </p:spTree>
    <p:extLst>
      <p:ext uri="{BB962C8B-B14F-4D97-AF65-F5344CB8AC3E}">
        <p14:creationId xmlns:p14="http://schemas.microsoft.com/office/powerpoint/2010/main" val="33543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CD101B-5716-4C50-BAED-E4396CEF85F8}" type="datetimeFigureOut">
              <a:rPr lang="en-US" smtClean="0"/>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D2FA2-05B7-4A10-B2B6-EEE00EF9A40E}" type="slidenum">
              <a:rPr lang="en-US" smtClean="0"/>
              <a:t>‹#›</a:t>
            </a:fld>
            <a:endParaRPr lang="en-US"/>
          </a:p>
        </p:txBody>
      </p:sp>
    </p:spTree>
    <p:extLst>
      <p:ext uri="{BB962C8B-B14F-4D97-AF65-F5344CB8AC3E}">
        <p14:creationId xmlns:p14="http://schemas.microsoft.com/office/powerpoint/2010/main" val="2227017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CD101B-5716-4C50-BAED-E4396CEF85F8}" type="datetimeFigureOut">
              <a:rPr lang="en-US" smtClean="0"/>
              <a:t>12/15/2015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D2FA2-05B7-4A10-B2B6-EEE00EF9A40E}" type="slidenum">
              <a:rPr lang="en-US" smtClean="0"/>
              <a:t>‹#›</a:t>
            </a:fld>
            <a:endParaRPr lang="en-US"/>
          </a:p>
        </p:txBody>
      </p:sp>
    </p:spTree>
    <p:extLst>
      <p:ext uri="{BB962C8B-B14F-4D97-AF65-F5344CB8AC3E}">
        <p14:creationId xmlns:p14="http://schemas.microsoft.com/office/powerpoint/2010/main" val="170688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364717674"/>
              </p:ext>
            </p:extLst>
          </p:nvPr>
        </p:nvGraphicFramePr>
        <p:xfrm>
          <a:off x="1043492" y="1124744"/>
          <a:ext cx="6777317" cy="47078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05A93482-8E69-40F7-BCAD-5662A6CADB27}" type="datetime4">
              <a:rPr lang="en-US" smtClean="0"/>
              <a:pPr/>
              <a:t>December 15, 2015</a:t>
            </a:fld>
            <a:endParaRPr lang="en-US"/>
          </a:p>
        </p:txBody>
      </p:sp>
      <p:sp>
        <p:nvSpPr>
          <p:cNvPr id="5" name="Footer Placeholder 4"/>
          <p:cNvSpPr>
            <a:spLocks noGrp="1"/>
          </p:cNvSpPr>
          <p:nvPr>
            <p:ph type="ftr" sz="quarter" idx="11"/>
          </p:nvPr>
        </p:nvSpPr>
        <p:spPr/>
        <p:txBody>
          <a:bodyPr/>
          <a:lstStyle/>
          <a:p>
            <a:r>
              <a:rPr lang="fa-IR" sz="1100" dirty="0" smtClean="0">
                <a:solidFill>
                  <a:srgbClr val="FF0000"/>
                </a:solidFill>
              </a:rPr>
              <a:t>تنظیم مجدد: سید عبدالکریم حسینی</a:t>
            </a:r>
            <a:endParaRPr lang="en-US" sz="1100" dirty="0">
              <a:solidFill>
                <a:srgbClr val="FF00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pPr/>
              <a:t>1</a:t>
            </a:fld>
            <a:endParaRPr lang="en-US" dirty="0"/>
          </a:p>
        </p:txBody>
      </p:sp>
    </p:spTree>
    <p:extLst>
      <p:ext uri="{BB962C8B-B14F-4D97-AF65-F5344CB8AC3E}">
        <p14:creationId xmlns:p14="http://schemas.microsoft.com/office/powerpoint/2010/main" val="4071964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552728"/>
          </a:xfrm>
          <a:blipFill>
            <a:blip r:embed="rId2"/>
            <a:tile tx="0" ty="0" sx="100000" sy="100000" flip="none" algn="tl"/>
          </a:blipFill>
        </p:spPr>
        <p:txBody>
          <a:bodyPr/>
          <a:lstStyle/>
          <a:p>
            <a:pPr marL="0" indent="0" algn="r">
              <a:buNone/>
            </a:pPr>
            <a:endParaRPr lang="iu-Latn-CA" dirty="0"/>
          </a:p>
        </p:txBody>
      </p:sp>
      <p:sp>
        <p:nvSpPr>
          <p:cNvPr id="4" name="Flowchart: Stored Data 3"/>
          <p:cNvSpPr/>
          <p:nvPr/>
        </p:nvSpPr>
        <p:spPr>
          <a:xfrm rot="20558339">
            <a:off x="755576" y="2780928"/>
            <a:ext cx="7215206" cy="1500198"/>
          </a:xfrm>
          <a:prstGeom prst="flowChartOnlineStorage">
            <a:avLst/>
          </a:prstGeom>
          <a:scene3d>
            <a:camera prst="orthographicFront"/>
            <a:lightRig rig="threePt" dir="t"/>
          </a:scene3d>
          <a:sp3d>
            <a:bevelT prst="slope"/>
          </a:sp3d>
        </p:spPr>
        <p:style>
          <a:lnRef idx="2">
            <a:schemeClr val="accent5"/>
          </a:lnRef>
          <a:fillRef idx="1">
            <a:schemeClr val="lt1"/>
          </a:fillRef>
          <a:effectRef idx="0">
            <a:schemeClr val="accent5"/>
          </a:effectRef>
          <a:fontRef idx="minor">
            <a:schemeClr val="dk1"/>
          </a:fontRef>
        </p:style>
        <p:txBody>
          <a:bodyPr rtlCol="1" anchor="ctr"/>
          <a:lstStyle/>
          <a:p>
            <a:pPr algn="ctr"/>
            <a:r>
              <a:rPr lang="fa-IR" sz="2000" dirty="0" smtClean="0">
                <a:cs typeface="Maryam" pitchFamily="2" charset="-78"/>
              </a:rPr>
              <a:t>ا</a:t>
            </a:r>
            <a:r>
              <a:rPr lang="fa-IR" sz="2800" b="1" dirty="0" smtClean="0">
                <a:ln w="1905">
                  <a:solidFill>
                    <a:srgbClr val="002060"/>
                  </a:solidFill>
                </a:ln>
                <a:solidFill>
                  <a:srgbClr val="00B050"/>
                </a:solidFill>
                <a:effectLst>
                  <a:innerShdw blurRad="69850" dist="43180" dir="5400000">
                    <a:srgbClr val="000000">
                      <a:alpha val="65000"/>
                    </a:srgbClr>
                  </a:innerShdw>
                </a:effectLst>
                <a:cs typeface="Maryam" pitchFamily="2" charset="-78"/>
              </a:rPr>
              <a:t>ز ماده أول به معنای برگرداندن می باشد.</a:t>
            </a:r>
            <a:endParaRPr lang="fa-IR" sz="2000" dirty="0">
              <a:ln w="1905">
                <a:solidFill>
                  <a:srgbClr val="002060"/>
                </a:solidFill>
              </a:ln>
              <a:solidFill>
                <a:srgbClr val="00B050"/>
              </a:solidFill>
              <a:cs typeface="Maryam" pitchFamily="2" charset="-78"/>
            </a:endParaRPr>
          </a:p>
        </p:txBody>
      </p:sp>
      <p:sp>
        <p:nvSpPr>
          <p:cNvPr id="5" name="Rounded Rectangle 4"/>
          <p:cNvSpPr/>
          <p:nvPr/>
        </p:nvSpPr>
        <p:spPr>
          <a:xfrm>
            <a:off x="5122807" y="116632"/>
            <a:ext cx="1753449" cy="1428760"/>
          </a:xfrm>
          <a:prstGeom prst="roundRect">
            <a:avLst/>
          </a:prstGeom>
          <a:scene3d>
            <a:camera prst="orthographicFront"/>
            <a:lightRig rig="threePt" dir="t"/>
          </a:scene3d>
          <a:sp3d>
            <a:bevelT prst="angle"/>
          </a:sp3d>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smtClean="0">
                <a:ln w="1905">
                  <a:solidFill>
                    <a:srgbClr val="002060"/>
                  </a:solidFill>
                </a:ln>
                <a:solidFill>
                  <a:srgbClr val="00B050"/>
                </a:solidFill>
                <a:effectLst>
                  <a:innerShdw blurRad="69850" dist="43180" dir="5400000">
                    <a:srgbClr val="000000">
                      <a:alpha val="65000"/>
                    </a:srgbClr>
                  </a:innerShdw>
                </a:effectLst>
                <a:cs typeface="B Jadid" pitchFamily="2" charset="-78"/>
              </a:rPr>
              <a:t>تأویل در لغت :</a:t>
            </a:r>
            <a:endParaRPr lang="fa-IR" sz="2400" b="1" dirty="0">
              <a:ln w="1905">
                <a:solidFill>
                  <a:srgbClr val="002060"/>
                </a:solidFill>
              </a:ln>
              <a:solidFill>
                <a:srgbClr val="00B050"/>
              </a:solidFill>
              <a:effectLst>
                <a:innerShdw blurRad="69850" dist="43180" dir="5400000">
                  <a:srgbClr val="000000">
                    <a:alpha val="65000"/>
                  </a:srgbClr>
                </a:innerShdw>
              </a:effectLst>
              <a:cs typeface="B Jadid" pitchFamily="2" charset="-78"/>
            </a:endParaRPr>
          </a:p>
        </p:txBody>
      </p:sp>
    </p:spTree>
    <p:extLst>
      <p:ext uri="{BB962C8B-B14F-4D97-AF65-F5344CB8AC3E}">
        <p14:creationId xmlns:p14="http://schemas.microsoft.com/office/powerpoint/2010/main" val="186264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42852"/>
            <a:ext cx="8715436" cy="6429420"/>
          </a:xfrm>
        </p:spPr>
        <p:txBody>
          <a:bodyPr/>
          <a:lstStyle/>
          <a:p>
            <a:endParaRPr lang="fa-IR" dirty="0"/>
          </a:p>
        </p:txBody>
      </p:sp>
      <p:grpSp>
        <p:nvGrpSpPr>
          <p:cNvPr id="5" name="Group 4"/>
          <p:cNvGrpSpPr/>
          <p:nvPr/>
        </p:nvGrpSpPr>
        <p:grpSpPr>
          <a:xfrm>
            <a:off x="2429516" y="5341874"/>
            <a:ext cx="4158708" cy="1255477"/>
            <a:chOff x="4992471" y="3825747"/>
            <a:chExt cx="2779293" cy="1800352"/>
          </a:xfrm>
        </p:grpSpPr>
        <p:sp>
          <p:nvSpPr>
            <p:cNvPr id="26" name="Rounded Rectangle 25"/>
            <p:cNvSpPr/>
            <p:nvPr/>
          </p:nvSpPr>
          <p:spPr>
            <a:xfrm>
              <a:off x="4992471" y="3825747"/>
              <a:ext cx="2779293" cy="1800352"/>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7" name="Rounded Rectangle 6"/>
            <p:cNvSpPr/>
            <p:nvPr/>
          </p:nvSpPr>
          <p:spPr>
            <a:xfrm>
              <a:off x="5004442" y="3825750"/>
              <a:ext cx="2767322" cy="1760804"/>
            </a:xfrm>
            <a:prstGeom prst="rect">
              <a:avLst/>
            </a:prstGeom>
            <a:solidFill>
              <a:schemeClr val="accent2">
                <a:lumMod val="60000"/>
                <a:lumOff val="4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2870" tIns="102870" rIns="102870" bIns="102870" numCol="1" spcCol="1270" anchor="t" anchorCtr="0">
              <a:noAutofit/>
            </a:bodyPr>
            <a:lstStyle/>
            <a:p>
              <a:pPr marL="228600" lvl="1" indent="-228600" algn="r" defTabSz="933450" rtl="1">
                <a:lnSpc>
                  <a:spcPct val="90000"/>
                </a:lnSpc>
                <a:spcBef>
                  <a:spcPct val="0"/>
                </a:spcBef>
                <a:spcAft>
                  <a:spcPct val="15000"/>
                </a:spcAft>
              </a:pPr>
              <a:r>
                <a:rPr lang="fa-IR" sz="2100" kern="1200" dirty="0" smtClean="0">
                  <a:cs typeface="B Koodak" pitchFamily="2" charset="-78"/>
                </a:rPr>
                <a:t>مقصود آن معانی است که در نهان و دل آیات نهفته است = </a:t>
              </a:r>
              <a:r>
                <a:rPr lang="fa-IR" sz="2400" kern="12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بطن</a:t>
              </a:r>
              <a:endParaRPr lang="fa-IR" sz="2100" kern="1200" dirty="0">
                <a:ln w="18415" cmpd="sng">
                  <a:solidFill>
                    <a:schemeClr val="tx1"/>
                  </a:solidFill>
                  <a:prstDash val="solid"/>
                </a:ln>
                <a:solidFill>
                  <a:schemeClr val="tx1"/>
                </a:solidFill>
                <a:cs typeface="B Koodak" pitchFamily="2" charset="-78"/>
              </a:endParaRPr>
            </a:p>
          </p:txBody>
        </p:sp>
      </p:grpSp>
      <p:grpSp>
        <p:nvGrpSpPr>
          <p:cNvPr id="6" name="Group 5"/>
          <p:cNvGrpSpPr/>
          <p:nvPr/>
        </p:nvGrpSpPr>
        <p:grpSpPr>
          <a:xfrm>
            <a:off x="642910" y="642918"/>
            <a:ext cx="2993607" cy="1800352"/>
            <a:chOff x="185709" y="26968"/>
            <a:chExt cx="2993607" cy="1800352"/>
          </a:xfrm>
        </p:grpSpPr>
        <p:sp>
          <p:nvSpPr>
            <p:cNvPr id="24" name="Rounded Rectangle 23"/>
            <p:cNvSpPr/>
            <p:nvPr/>
          </p:nvSpPr>
          <p:spPr>
            <a:xfrm>
              <a:off x="400023" y="26968"/>
              <a:ext cx="2779293" cy="1800352"/>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5" name="Rounded Rectangle 8"/>
            <p:cNvSpPr/>
            <p:nvPr/>
          </p:nvSpPr>
          <p:spPr>
            <a:xfrm>
              <a:off x="185709" y="39548"/>
              <a:ext cx="2571769" cy="1701932"/>
            </a:xfrm>
            <a:prstGeom prst="rect">
              <a:avLst/>
            </a:prstGeom>
            <a:solidFill>
              <a:schemeClr val="accent2">
                <a:lumMod val="60000"/>
                <a:lumOff val="4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2870" tIns="102870" rIns="102870" bIns="102870" numCol="1" spcCol="1270" anchor="t" anchorCtr="0">
              <a:noAutofit/>
            </a:bodyPr>
            <a:lstStyle/>
            <a:p>
              <a:pPr marL="228600" lvl="1" indent="-228600" algn="ctr" defTabSz="933450" rtl="1">
                <a:lnSpc>
                  <a:spcPct val="90000"/>
                </a:lnSpc>
                <a:spcBef>
                  <a:spcPct val="0"/>
                </a:spcBef>
                <a:spcAft>
                  <a:spcPct val="15000"/>
                </a:spcAft>
              </a:pPr>
              <a:r>
                <a:rPr lang="fa-IR" sz="2000" kern="1200" dirty="0" smtClean="0">
                  <a:cs typeface="B Koodak" pitchFamily="2" charset="-78"/>
                </a:rPr>
                <a:t>موردی را که آیه  به خاطرِ آن نازل شده «تنزیل» و سایر مصادیق آیه را     «تأویل» می گویند </a:t>
              </a:r>
              <a:endParaRPr lang="fa-IR" sz="2000" kern="1200" dirty="0">
                <a:cs typeface="B Koodak" pitchFamily="2" charset="-78"/>
              </a:endParaRPr>
            </a:p>
          </p:txBody>
        </p:sp>
      </p:grpSp>
      <p:grpSp>
        <p:nvGrpSpPr>
          <p:cNvPr id="7" name="Group 6"/>
          <p:cNvGrpSpPr/>
          <p:nvPr/>
        </p:nvGrpSpPr>
        <p:grpSpPr>
          <a:xfrm>
            <a:off x="5429256" y="642918"/>
            <a:ext cx="2779293" cy="1800352"/>
            <a:chOff x="4992471" y="0"/>
            <a:chExt cx="2779293" cy="1800352"/>
          </a:xfrm>
        </p:grpSpPr>
        <p:sp>
          <p:nvSpPr>
            <p:cNvPr id="22" name="Rounded Rectangle 21"/>
            <p:cNvSpPr/>
            <p:nvPr/>
          </p:nvSpPr>
          <p:spPr>
            <a:xfrm>
              <a:off x="4992471" y="0"/>
              <a:ext cx="2779293" cy="1800352"/>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3" name="Rounded Rectangle 10"/>
            <p:cNvSpPr/>
            <p:nvPr/>
          </p:nvSpPr>
          <p:spPr>
            <a:xfrm>
              <a:off x="5543559" y="39548"/>
              <a:ext cx="2188657" cy="1271168"/>
            </a:xfrm>
            <a:prstGeom prst="rect">
              <a:avLst/>
            </a:prstGeom>
            <a:solidFill>
              <a:schemeClr val="accent2">
                <a:lumMod val="60000"/>
                <a:lumOff val="4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2870" tIns="102870" rIns="102870" bIns="102870" numCol="1" spcCol="1270" anchor="t" anchorCtr="0">
              <a:noAutofit/>
            </a:bodyPr>
            <a:lstStyle/>
            <a:p>
              <a:pPr marL="228600" lvl="1" indent="-228600" algn="r" defTabSz="933450" rtl="1">
                <a:lnSpc>
                  <a:spcPct val="90000"/>
                </a:lnSpc>
                <a:spcBef>
                  <a:spcPct val="0"/>
                </a:spcBef>
                <a:spcAft>
                  <a:spcPct val="15000"/>
                </a:spcAft>
              </a:pPr>
              <a:r>
                <a:rPr lang="fa-IR" sz="2000" kern="1200" dirty="0" smtClean="0">
                  <a:cs typeface="B Koodak" pitchFamily="2" charset="-78"/>
                </a:rPr>
                <a:t>مربوط به آیات متشابه مثل : </a:t>
              </a:r>
            </a:p>
            <a:p>
              <a:pPr marL="228600" lvl="1" indent="-228600" algn="r" defTabSz="933450" rtl="1">
                <a:lnSpc>
                  <a:spcPct val="90000"/>
                </a:lnSpc>
                <a:spcBef>
                  <a:spcPct val="0"/>
                </a:spcBef>
                <a:spcAft>
                  <a:spcPct val="15000"/>
                </a:spcAft>
              </a:pPr>
              <a:r>
                <a:rPr lang="fa-IR" sz="2000" kern="1200" dirty="0" smtClean="0">
                  <a:cs typeface="B Koodak" pitchFamily="2" charset="-78"/>
                </a:rPr>
                <a:t>«ید الله فوق أیدیهم»</a:t>
              </a:r>
              <a:endParaRPr lang="fa-IR" sz="2000" kern="1200" dirty="0">
                <a:cs typeface="B Koodak" pitchFamily="2" charset="-78"/>
              </a:endParaRPr>
            </a:p>
          </p:txBody>
        </p:sp>
      </p:grpSp>
      <p:grpSp>
        <p:nvGrpSpPr>
          <p:cNvPr id="8" name="Group 7"/>
          <p:cNvGrpSpPr/>
          <p:nvPr/>
        </p:nvGrpSpPr>
        <p:grpSpPr>
          <a:xfrm>
            <a:off x="4643438" y="1000108"/>
            <a:ext cx="2436101" cy="2436101"/>
            <a:chOff x="4171061" y="320687"/>
            <a:chExt cx="2436101" cy="2436101"/>
          </a:xfrm>
        </p:grpSpPr>
        <p:sp>
          <p:nvSpPr>
            <p:cNvPr id="20" name="Pie 19"/>
            <p:cNvSpPr/>
            <p:nvPr/>
          </p:nvSpPr>
          <p:spPr>
            <a:xfrm rot="5400000">
              <a:off x="4171061" y="320687"/>
              <a:ext cx="2436101" cy="2436101"/>
            </a:xfrm>
            <a:prstGeom prst="pieWedge">
              <a:avLst/>
            </a:prstGeom>
            <a:scene3d>
              <a:camera prst="orthographicFront"/>
              <a:lightRig rig="threePt" dir="t"/>
            </a:scene3d>
            <a:sp3d>
              <a:bevelT prst="relaxedInset"/>
            </a:sp3d>
          </p:spPr>
          <p:style>
            <a:lnRef idx="1">
              <a:schemeClr val="accent6"/>
            </a:lnRef>
            <a:fillRef idx="2">
              <a:schemeClr val="accent6"/>
            </a:fillRef>
            <a:effectRef idx="1">
              <a:schemeClr val="accent6"/>
            </a:effectRef>
            <a:fontRef idx="minor">
              <a:schemeClr val="dk1"/>
            </a:fontRef>
          </p:style>
        </p:sp>
        <p:sp>
          <p:nvSpPr>
            <p:cNvPr id="21" name="Pie 12"/>
            <p:cNvSpPr/>
            <p:nvPr/>
          </p:nvSpPr>
          <p:spPr>
            <a:xfrm>
              <a:off x="4171061" y="1034206"/>
              <a:ext cx="1722586" cy="17225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7584" tIns="227584" rIns="227584" bIns="227584" numCol="1" spcCol="1270" anchor="ctr" anchorCtr="0">
              <a:noAutofit/>
              <a:scene3d>
                <a:camera prst="orthographicFront"/>
                <a:lightRig rig="threePt" dir="t"/>
              </a:scene3d>
              <a:sp3d extrusionH="57150">
                <a:bevelT w="38100" h="38100" prst="relaxedInset"/>
              </a:sp3d>
            </a:bodyPr>
            <a:lstStyle/>
            <a:p>
              <a:pPr lvl="0" algn="ctr" defTabSz="1422400" rtl="1">
                <a:lnSpc>
                  <a:spcPct val="90000"/>
                </a:lnSpc>
                <a:spcBef>
                  <a:spcPct val="0"/>
                </a:spcBef>
                <a:spcAft>
                  <a:spcPct val="35000"/>
                </a:spcAft>
              </a:pPr>
              <a:r>
                <a:rPr lang="fa-IR" sz="4400" kern="1200" dirty="0" smtClean="0">
                  <a:ln w="18415" cmpd="sng">
                    <a:solidFill>
                      <a:sysClr val="windowText" lastClr="000000"/>
                    </a:solidFill>
                    <a:prstDash val="solid"/>
                  </a:ln>
                  <a:solidFill>
                    <a:srgbClr val="00B0F0"/>
                  </a:solidFill>
                  <a:effectLst>
                    <a:outerShdw blurRad="63500" dir="3600000" algn="tl" rotWithShape="0">
                      <a:srgbClr val="000000">
                        <a:alpha val="70000"/>
                      </a:srgbClr>
                    </a:outerShdw>
                  </a:effectLst>
                  <a:latin typeface="IranNastaliq" pitchFamily="18" charset="0"/>
                  <a:cs typeface="IranNastaliq" pitchFamily="18" charset="0"/>
                </a:rPr>
                <a:t>توجیه متشابه</a:t>
              </a:r>
              <a:endParaRPr lang="fa-IR" sz="4400" kern="1200" dirty="0">
                <a:ln w="18415" cmpd="sng">
                  <a:solidFill>
                    <a:sysClr val="windowText" lastClr="000000"/>
                  </a:solidFill>
                  <a:prstDash val="solid"/>
                </a:ln>
                <a:solidFill>
                  <a:srgbClr val="00B0F0"/>
                </a:solidFill>
                <a:latin typeface="IranNastaliq" pitchFamily="18" charset="0"/>
                <a:cs typeface="IranNastaliq" pitchFamily="18" charset="0"/>
              </a:endParaRPr>
            </a:p>
          </p:txBody>
        </p:sp>
      </p:grpSp>
      <p:grpSp>
        <p:nvGrpSpPr>
          <p:cNvPr id="9" name="Group 8"/>
          <p:cNvGrpSpPr/>
          <p:nvPr/>
        </p:nvGrpSpPr>
        <p:grpSpPr>
          <a:xfrm>
            <a:off x="2071672" y="973130"/>
            <a:ext cx="2436101" cy="2436101"/>
            <a:chOff x="1614471" y="357180"/>
            <a:chExt cx="2436101" cy="2436101"/>
          </a:xfrm>
        </p:grpSpPr>
        <p:sp>
          <p:nvSpPr>
            <p:cNvPr id="18" name="Pie 17"/>
            <p:cNvSpPr/>
            <p:nvPr/>
          </p:nvSpPr>
          <p:spPr>
            <a:xfrm>
              <a:off x="1614471" y="357180"/>
              <a:ext cx="2436101" cy="2436101"/>
            </a:xfrm>
            <a:prstGeom prst="pieWedge">
              <a:avLst/>
            </a:prstGeom>
            <a:scene3d>
              <a:camera prst="orthographicFront"/>
              <a:lightRig rig="threePt" dir="t"/>
            </a:scene3d>
            <a:sp3d>
              <a:bevelT prst="relaxedInset"/>
            </a:sp3d>
          </p:spPr>
          <p:style>
            <a:lnRef idx="1">
              <a:schemeClr val="accent3"/>
            </a:lnRef>
            <a:fillRef idx="2">
              <a:schemeClr val="accent3"/>
            </a:fillRef>
            <a:effectRef idx="1">
              <a:schemeClr val="accent3"/>
            </a:effectRef>
            <a:fontRef idx="minor">
              <a:schemeClr val="dk1"/>
            </a:fontRef>
          </p:style>
        </p:sp>
        <p:sp>
          <p:nvSpPr>
            <p:cNvPr id="19" name="Pie 14"/>
            <p:cNvSpPr/>
            <p:nvPr/>
          </p:nvSpPr>
          <p:spPr>
            <a:xfrm>
              <a:off x="2327990" y="1070695"/>
              <a:ext cx="1722582" cy="17225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7584" tIns="227584" rIns="227584" bIns="227584" numCol="1" spcCol="1270" anchor="ctr" anchorCtr="0">
              <a:noAutofit/>
              <a:scene3d>
                <a:camera prst="orthographicFront"/>
                <a:lightRig rig="threePt" dir="t"/>
              </a:scene3d>
              <a:sp3d extrusionH="57150">
                <a:bevelT w="38100" h="38100" prst="relaxedInset"/>
              </a:sp3d>
            </a:bodyPr>
            <a:lstStyle/>
            <a:p>
              <a:pPr lvl="0" algn="ctr" defTabSz="1422400" rtl="1">
                <a:lnSpc>
                  <a:spcPct val="90000"/>
                </a:lnSpc>
                <a:spcBef>
                  <a:spcPct val="0"/>
                </a:spcBef>
                <a:spcAft>
                  <a:spcPct val="35000"/>
                </a:spcAft>
              </a:pPr>
              <a:r>
                <a:rPr lang="fa-IR" sz="3200" kern="1200" dirty="0" smtClean="0">
                  <a:ln w="18415" cmpd="sng">
                    <a:solidFill>
                      <a:sysClr val="windowText" lastClr="000000"/>
                    </a:solidFill>
                    <a:prstDash val="solid"/>
                  </a:ln>
                  <a:solidFill>
                    <a:srgbClr val="00B0F0"/>
                  </a:solidFill>
                  <a:effectLst>
                    <a:outerShdw blurRad="63500" dir="3600000" algn="tl" rotWithShape="0">
                      <a:srgbClr val="000000">
                        <a:alpha val="70000"/>
                      </a:srgbClr>
                    </a:outerShdw>
                  </a:effectLst>
                  <a:latin typeface="IranNastaliq" pitchFamily="18" charset="0"/>
                  <a:cs typeface="IranNastaliq" pitchFamily="18" charset="0"/>
                </a:rPr>
                <a:t>سایر مصادیق آیه</a:t>
              </a:r>
              <a:endParaRPr lang="fa-IR" sz="3200" kern="1200" dirty="0">
                <a:ln w="18415" cmpd="sng">
                  <a:solidFill>
                    <a:sysClr val="windowText" lastClr="000000"/>
                  </a:solidFill>
                  <a:prstDash val="solid"/>
                </a:ln>
                <a:solidFill>
                  <a:srgbClr val="00B0F0"/>
                </a:solidFill>
                <a:latin typeface="IranNastaliq" pitchFamily="18" charset="0"/>
                <a:cs typeface="IranNastaliq" pitchFamily="18" charset="0"/>
              </a:endParaRPr>
            </a:p>
          </p:txBody>
        </p:sp>
      </p:grpSp>
      <p:grpSp>
        <p:nvGrpSpPr>
          <p:cNvPr id="11" name="Group 10"/>
          <p:cNvGrpSpPr/>
          <p:nvPr/>
        </p:nvGrpSpPr>
        <p:grpSpPr>
          <a:xfrm>
            <a:off x="2063164" y="3485262"/>
            <a:ext cx="5101124" cy="1671930"/>
            <a:chOff x="4171061" y="2869311"/>
            <a:chExt cx="2436101" cy="2436101"/>
          </a:xfrm>
        </p:grpSpPr>
        <p:sp>
          <p:nvSpPr>
            <p:cNvPr id="14" name="Flowchart: Alternate Process 13"/>
            <p:cNvSpPr/>
            <p:nvPr/>
          </p:nvSpPr>
          <p:spPr>
            <a:xfrm rot="10800000">
              <a:off x="4171061" y="2869311"/>
              <a:ext cx="2436101" cy="2436101"/>
            </a:xfrm>
            <a:prstGeom prst="flowChartAlternateProcess">
              <a:avLst/>
            </a:prstGeom>
            <a:scene3d>
              <a:camera prst="orthographicFront"/>
              <a:lightRig rig="threePt" dir="t"/>
            </a:scene3d>
            <a:sp3d>
              <a:bevelT prst="relaxedInset"/>
            </a:sp3d>
          </p:spPr>
          <p:style>
            <a:lnRef idx="1">
              <a:schemeClr val="accent5"/>
            </a:lnRef>
            <a:fillRef idx="2">
              <a:schemeClr val="accent5"/>
            </a:fillRef>
            <a:effectRef idx="1">
              <a:schemeClr val="accent5"/>
            </a:effectRef>
            <a:fontRef idx="minor">
              <a:schemeClr val="dk1"/>
            </a:fontRef>
          </p:style>
        </p:sp>
        <p:sp>
          <p:nvSpPr>
            <p:cNvPr id="15" name="Pie 18"/>
            <p:cNvSpPr/>
            <p:nvPr/>
          </p:nvSpPr>
          <p:spPr>
            <a:xfrm>
              <a:off x="4471027" y="3340500"/>
              <a:ext cx="1722582" cy="17225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7584" tIns="227584" rIns="227584" bIns="227584" numCol="1" spcCol="1270" anchor="ctr" anchorCtr="0">
              <a:noAutofit/>
              <a:scene3d>
                <a:camera prst="orthographicFront"/>
                <a:lightRig rig="threePt" dir="t"/>
              </a:scene3d>
              <a:sp3d extrusionH="57150">
                <a:bevelT w="38100" h="38100" prst="relaxedInset"/>
              </a:sp3d>
            </a:bodyPr>
            <a:lstStyle/>
            <a:p>
              <a:pPr lvl="0" algn="ctr" defTabSz="1422400" rtl="1">
                <a:lnSpc>
                  <a:spcPct val="90000"/>
                </a:lnSpc>
                <a:spcBef>
                  <a:spcPct val="0"/>
                </a:spcBef>
                <a:spcAft>
                  <a:spcPct val="35000"/>
                </a:spcAft>
              </a:pPr>
              <a:r>
                <a:rPr lang="fa-IR" sz="4400" kern="1200" dirty="0" smtClean="0">
                  <a:ln w="18415" cmpd="sng">
                    <a:solidFill>
                      <a:sysClr val="windowText" lastClr="000000"/>
                    </a:solidFill>
                    <a:prstDash val="solid"/>
                  </a:ln>
                  <a:solidFill>
                    <a:srgbClr val="00B0F0"/>
                  </a:solidFill>
                  <a:effectLst>
                    <a:outerShdw blurRad="63500" dir="3600000" algn="tl" rotWithShape="0">
                      <a:srgbClr val="000000">
                        <a:alpha val="70000"/>
                      </a:srgbClr>
                    </a:outerShdw>
                  </a:effectLst>
                  <a:latin typeface="IranNastaliq" pitchFamily="18" charset="0"/>
                  <a:cs typeface="IranNastaliq" pitchFamily="18" charset="0"/>
                </a:rPr>
                <a:t>معنای ثانوی آیه</a:t>
              </a:r>
              <a:endParaRPr lang="fa-IR" sz="4400" kern="1200" dirty="0">
                <a:ln w="18415" cmpd="sng">
                  <a:solidFill>
                    <a:sysClr val="windowText" lastClr="000000"/>
                  </a:solidFill>
                  <a:prstDash val="solid"/>
                </a:ln>
                <a:solidFill>
                  <a:srgbClr val="00B0F0"/>
                </a:solidFill>
                <a:latin typeface="IranNastaliq" pitchFamily="18" charset="0"/>
                <a:cs typeface="IranNastaliq" pitchFamily="18" charset="0"/>
              </a:endParaRPr>
            </a:p>
          </p:txBody>
        </p:sp>
      </p:grpSp>
      <p:sp>
        <p:nvSpPr>
          <p:cNvPr id="31" name="Rounded Rectangle 30"/>
          <p:cNvSpPr/>
          <p:nvPr/>
        </p:nvSpPr>
        <p:spPr>
          <a:xfrm>
            <a:off x="500034" y="0"/>
            <a:ext cx="7929618" cy="682466"/>
          </a:xfrm>
          <a:prstGeom prst="roundRect">
            <a:avLst/>
          </a:prstGeom>
          <a:scene3d>
            <a:camera prst="orthographicFront"/>
            <a:lightRig rig="threePt" dir="t"/>
          </a:scene3d>
          <a:sp3d>
            <a:bevelT prst="relaxedInset"/>
          </a:sp3d>
        </p:spPr>
        <p:style>
          <a:lnRef idx="1">
            <a:schemeClr val="accent4"/>
          </a:lnRef>
          <a:fillRef idx="2">
            <a:schemeClr val="accent4"/>
          </a:fillRef>
          <a:effectRef idx="1">
            <a:schemeClr val="accent4"/>
          </a:effectRef>
          <a:fontRef idx="minor">
            <a:schemeClr val="dk1"/>
          </a:fontRef>
        </p:style>
        <p:txBody>
          <a:bodyPr rtlCol="1" anchor="ctr"/>
          <a:lstStyle/>
          <a:p>
            <a:pPr algn="ctr"/>
            <a:r>
              <a:rPr lang="fa-IR" sz="3200" b="1" dirty="0" smtClean="0">
                <a:ln w="18000">
                  <a:solidFill>
                    <a:sysClr val="windowText" lastClr="000000"/>
                  </a:solidFill>
                  <a:prstDash val="solid"/>
                  <a:miter lim="800000"/>
                </a:ln>
                <a:noFill/>
                <a:effectLst>
                  <a:outerShdw blurRad="25500" dist="23000" dir="7020000" algn="tl">
                    <a:srgbClr val="000000">
                      <a:alpha val="50000"/>
                    </a:srgbClr>
                  </a:outerShdw>
                </a:effectLst>
                <a:latin typeface="IranNastaliq" pitchFamily="18" charset="0"/>
                <a:cs typeface="IranNastaliq" pitchFamily="18" charset="0"/>
              </a:rPr>
              <a:t>تأویل  در إصطلاح به این معانی بکار برده می شود :</a:t>
            </a:r>
            <a:endParaRPr lang="fa-IR" sz="3200" b="1" dirty="0">
              <a:ln w="18000">
                <a:solidFill>
                  <a:sysClr val="windowText" lastClr="000000"/>
                </a:solidFill>
                <a:prstDash val="solid"/>
                <a:miter lim="800000"/>
              </a:ln>
              <a:noFill/>
              <a:effectLst>
                <a:outerShdw blurRad="25500" dist="23000" dir="7020000" algn="tl">
                  <a:srgbClr val="000000">
                    <a:alpha val="50000"/>
                  </a:srgbClr>
                </a:outerShdw>
              </a:effectLst>
              <a:latin typeface="IranNastaliq" pitchFamily="18" charset="0"/>
              <a:cs typeface="IranNastaliq" pitchFamily="18" charset="0"/>
            </a:endParaRPr>
          </a:p>
        </p:txBody>
      </p:sp>
    </p:spTree>
    <p:extLst>
      <p:ext uri="{BB962C8B-B14F-4D97-AF65-F5344CB8AC3E}">
        <p14:creationId xmlns:p14="http://schemas.microsoft.com/office/powerpoint/2010/main" val="334716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ox(in)">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p:spPr>
        <p:txBody>
          <a:bodyPr/>
          <a:lstStyle/>
          <a:p>
            <a:pPr algn="r">
              <a:buNone/>
            </a:pPr>
            <a:endParaRPr lang="fa-IR" dirty="0"/>
          </a:p>
        </p:txBody>
      </p:sp>
      <p:sp>
        <p:nvSpPr>
          <p:cNvPr id="4" name="Rounded Rectangle 3"/>
          <p:cNvSpPr/>
          <p:nvPr/>
        </p:nvSpPr>
        <p:spPr>
          <a:xfrm>
            <a:off x="2267744" y="195480"/>
            <a:ext cx="4235932" cy="857256"/>
          </a:xfrm>
          <a:prstGeom prst="roundRect">
            <a:avLst/>
          </a:prstGeom>
          <a:solidFill>
            <a:schemeClr val="accent3">
              <a:lumMod val="20000"/>
              <a:lumOff val="80000"/>
            </a:schemeClr>
          </a:solidFill>
          <a:scene3d>
            <a:camera prst="orthographicFront"/>
            <a:lightRig rig="threePt" dir="t"/>
          </a:scene3d>
          <a:sp3d>
            <a:bevelT prst="angle"/>
          </a:sp3d>
        </p:spPr>
        <p:style>
          <a:lnRef idx="1">
            <a:schemeClr val="accent4"/>
          </a:lnRef>
          <a:fillRef idx="2">
            <a:schemeClr val="accent4"/>
          </a:fillRef>
          <a:effectRef idx="1">
            <a:schemeClr val="accent4"/>
          </a:effectRef>
          <a:fontRef idx="minor">
            <a:schemeClr val="dk1"/>
          </a:fontRef>
        </p:style>
        <p:txBody>
          <a:bodyPr rtlCol="1" anchor="ctr">
            <a:sp3d extrusionH="57150">
              <a:bevelT w="38100" h="38100" prst="relaxedInset"/>
            </a:sp3d>
          </a:bodyPr>
          <a:lstStyle/>
          <a:p>
            <a:pPr algn="ctr"/>
            <a:r>
              <a:rPr lang="fa-IR" sz="2800" b="1" spc="50" dirty="0" smtClean="0">
                <a:ln w="12700" cmpd="sng">
                  <a:solidFill>
                    <a:srgbClr val="00B050"/>
                  </a:solidFill>
                  <a:prstDash val="solid"/>
                </a:ln>
                <a:solidFill>
                  <a:srgbClr val="002060"/>
                </a:solidFill>
                <a:effectLst>
                  <a:glow rad="53100">
                    <a:schemeClr val="accent6">
                      <a:satMod val="180000"/>
                      <a:alpha val="30000"/>
                    </a:schemeClr>
                  </a:glow>
                </a:effectLst>
                <a:cs typeface="B Jadid" pitchFamily="2" charset="-78"/>
              </a:rPr>
              <a:t>شیوه های معرّفی در قران</a:t>
            </a:r>
            <a:endParaRPr lang="fa-IR" sz="2800" b="1" spc="50" dirty="0">
              <a:ln w="12700" cmpd="sng">
                <a:solidFill>
                  <a:srgbClr val="00B050"/>
                </a:solidFill>
                <a:prstDash val="solid"/>
              </a:ln>
              <a:solidFill>
                <a:srgbClr val="002060"/>
              </a:solidFill>
              <a:effectLst>
                <a:glow rad="53100">
                  <a:schemeClr val="accent6">
                    <a:satMod val="180000"/>
                    <a:alpha val="30000"/>
                  </a:schemeClr>
                </a:glow>
              </a:effectLst>
              <a:cs typeface="B Jadid" pitchFamily="2" charset="-78"/>
            </a:endParaRPr>
          </a:p>
        </p:txBody>
      </p:sp>
      <p:sp>
        <p:nvSpPr>
          <p:cNvPr id="5" name="Right Brace 4"/>
          <p:cNvSpPr/>
          <p:nvPr/>
        </p:nvSpPr>
        <p:spPr>
          <a:xfrm rot="16200000">
            <a:off x="4107653" y="-1893131"/>
            <a:ext cx="642942" cy="6429420"/>
          </a:xfrm>
          <a:prstGeom prst="rightBrace">
            <a:avLst>
              <a:gd name="adj1" fmla="val 0"/>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a:endParaRPr lang="fa-IR"/>
          </a:p>
        </p:txBody>
      </p:sp>
      <p:sp>
        <p:nvSpPr>
          <p:cNvPr id="6" name="Oval 5"/>
          <p:cNvSpPr/>
          <p:nvPr/>
        </p:nvSpPr>
        <p:spPr>
          <a:xfrm>
            <a:off x="5929322" y="2071678"/>
            <a:ext cx="3214678" cy="1071570"/>
          </a:xfrm>
          <a:prstGeom prst="ellipse">
            <a:avLst/>
          </a:prstGeom>
          <a:scene3d>
            <a:camera prst="orthographicFront"/>
            <a:lightRig rig="threePt" dir="t"/>
          </a:scene3d>
          <a:sp3d>
            <a:bevelT w="139700" h="139700" prst="divot"/>
          </a:sp3d>
        </p:spPr>
        <p:style>
          <a:lnRef idx="2">
            <a:schemeClr val="accent6"/>
          </a:lnRef>
          <a:fillRef idx="1">
            <a:schemeClr val="lt1"/>
          </a:fillRef>
          <a:effectRef idx="0">
            <a:schemeClr val="accent6"/>
          </a:effectRef>
          <a:fontRef idx="minor">
            <a:schemeClr val="dk1"/>
          </a:fontRef>
        </p:style>
        <p:txBody>
          <a:bodyPr rtlCol="1" anchor="ctr"/>
          <a:lstStyle/>
          <a:p>
            <a:pPr algn="ctr"/>
            <a:r>
              <a:rPr lang="fa-IR" sz="4800" b="1" dirty="0" smtClean="0">
                <a:ln w="900" cmpd="sng">
                  <a:solidFill>
                    <a:srgbClr val="FFFF00">
                      <a:alpha val="55000"/>
                    </a:srgbClr>
                  </a:solidFill>
                  <a:prstDash val="solid"/>
                </a:ln>
                <a:solidFill>
                  <a:srgbClr val="002060"/>
                </a:solidFill>
                <a:effectLst>
                  <a:innerShdw blurRad="101600" dist="76200" dir="5400000">
                    <a:schemeClr val="accent1">
                      <a:satMod val="190000"/>
                      <a:tint val="100000"/>
                      <a:alpha val="74000"/>
                    </a:schemeClr>
                  </a:innerShdw>
                </a:effectLst>
                <a:cs typeface="B Koodak" pitchFamily="2" charset="-78"/>
              </a:rPr>
              <a:t>تصریح</a:t>
            </a:r>
            <a:endParaRPr lang="fa-IR" sz="4800" dirty="0">
              <a:ln w="900" cmpd="sng">
                <a:solidFill>
                  <a:srgbClr val="FFFF00">
                    <a:alpha val="55000"/>
                  </a:srgbClr>
                </a:solidFill>
                <a:prstDash val="solid"/>
              </a:ln>
              <a:solidFill>
                <a:srgbClr val="002060"/>
              </a:solidFill>
              <a:cs typeface="B Koodak" pitchFamily="2" charset="-78"/>
            </a:endParaRPr>
          </a:p>
        </p:txBody>
      </p:sp>
      <p:sp>
        <p:nvSpPr>
          <p:cNvPr id="7" name="Oval 6"/>
          <p:cNvSpPr/>
          <p:nvPr/>
        </p:nvSpPr>
        <p:spPr>
          <a:xfrm>
            <a:off x="539552" y="1928802"/>
            <a:ext cx="4248472" cy="1071570"/>
          </a:xfrm>
          <a:prstGeom prst="ellipse">
            <a:avLst/>
          </a:prstGeom>
          <a:scene3d>
            <a:camera prst="orthographicFront"/>
            <a:lightRig rig="threePt" dir="t"/>
          </a:scene3d>
          <a:sp3d>
            <a:bevelT w="139700" h="139700" prst="divot"/>
          </a:sp3d>
        </p:spPr>
        <p:style>
          <a:lnRef idx="2">
            <a:schemeClr val="accent6"/>
          </a:lnRef>
          <a:fillRef idx="1">
            <a:schemeClr val="lt1"/>
          </a:fillRef>
          <a:effectRef idx="0">
            <a:schemeClr val="accent6"/>
          </a:effectRef>
          <a:fontRef idx="minor">
            <a:schemeClr val="dk1"/>
          </a:fontRef>
        </p:style>
        <p:txBody>
          <a:bodyPr rtlCol="1" anchor="ctr">
            <a:sp3d extrusionH="57150">
              <a:bevelT w="38100" h="38100" prst="relaxedInset"/>
            </a:sp3d>
          </a:bodyPr>
          <a:lstStyle/>
          <a:p>
            <a:pPr algn="ctr"/>
            <a:r>
              <a:rPr lang="fa-IR" sz="4800" b="1" dirty="0" smtClean="0">
                <a:ln w="900" cmpd="sng">
                  <a:solidFill>
                    <a:srgbClr val="FFFF00">
                      <a:alpha val="55000"/>
                    </a:srgbClr>
                  </a:solidFill>
                  <a:prstDash val="solid"/>
                </a:ln>
                <a:solidFill>
                  <a:srgbClr val="002060"/>
                </a:solidFill>
                <a:effectLst>
                  <a:innerShdw blurRad="101600" dist="76200" dir="5400000">
                    <a:schemeClr val="accent1">
                      <a:satMod val="190000"/>
                      <a:tint val="100000"/>
                      <a:alpha val="74000"/>
                    </a:schemeClr>
                  </a:innerShdw>
                </a:effectLst>
                <a:cs typeface="B Koodak" pitchFamily="2" charset="-78"/>
              </a:rPr>
              <a:t>تلویح</a:t>
            </a:r>
            <a:r>
              <a:rPr lang="fa-IR" sz="4000" b="1" dirty="0" smtClean="0">
                <a:ln w="900" cmpd="sng">
                  <a:solidFill>
                    <a:srgbClr val="FFFF00">
                      <a:alpha val="55000"/>
                    </a:srgbClr>
                  </a:solidFill>
                  <a:prstDash val="solid"/>
                </a:ln>
                <a:solidFill>
                  <a:srgbClr val="002060"/>
                </a:solidFill>
                <a:effectLst>
                  <a:innerShdw blurRad="101600" dist="76200" dir="5400000">
                    <a:schemeClr val="accent1">
                      <a:satMod val="190000"/>
                      <a:tint val="100000"/>
                      <a:alpha val="74000"/>
                    </a:schemeClr>
                  </a:innerShdw>
                </a:effectLst>
                <a:cs typeface="B Koodak" pitchFamily="2" charset="-78"/>
              </a:rPr>
              <a:t>(بیان توصیفی)</a:t>
            </a:r>
            <a:endParaRPr lang="fa-IR" sz="1400" b="1" dirty="0">
              <a:ln w="900" cmpd="sng">
                <a:solidFill>
                  <a:srgbClr val="FFFF00">
                    <a:alpha val="55000"/>
                  </a:srgbClr>
                </a:solidFill>
                <a:prstDash val="solid"/>
              </a:ln>
              <a:solidFill>
                <a:srgbClr val="002060"/>
              </a:solidFill>
              <a:effectLst>
                <a:innerShdw blurRad="101600" dist="76200" dir="5400000">
                  <a:schemeClr val="accent1">
                    <a:satMod val="190000"/>
                    <a:tint val="100000"/>
                    <a:alpha val="74000"/>
                  </a:schemeClr>
                </a:innerShdw>
              </a:effectLst>
              <a:cs typeface="B Koodak" pitchFamily="2" charset="-78"/>
            </a:endParaRPr>
          </a:p>
        </p:txBody>
      </p:sp>
      <p:sp>
        <p:nvSpPr>
          <p:cNvPr id="8" name="Rounded Rectangle 7"/>
          <p:cNvSpPr/>
          <p:nvPr/>
        </p:nvSpPr>
        <p:spPr>
          <a:xfrm>
            <a:off x="5715008" y="3286124"/>
            <a:ext cx="3428992" cy="3455244"/>
          </a:xfrm>
          <a:prstGeom prst="roundRect">
            <a:avLst/>
          </a:prstGeom>
          <a:solidFill>
            <a:schemeClr val="accent3">
              <a:lumMod val="20000"/>
              <a:lumOff val="80000"/>
            </a:schemeClr>
          </a:solidFill>
          <a:ln w="76200"/>
          <a:scene3d>
            <a:camera prst="orthographicFront"/>
            <a:lightRig rig="threePt" dir="t"/>
          </a:scene3d>
          <a:sp3d>
            <a:bevelT w="152400" h="50800" prst="softRound"/>
          </a:sp3d>
        </p:spPr>
        <p:style>
          <a:lnRef idx="2">
            <a:schemeClr val="accent5"/>
          </a:lnRef>
          <a:fillRef idx="1">
            <a:schemeClr val="lt1"/>
          </a:fillRef>
          <a:effectRef idx="0">
            <a:schemeClr val="accent5"/>
          </a:effectRef>
          <a:fontRef idx="minor">
            <a:schemeClr val="dk1"/>
          </a:fontRef>
        </p:style>
        <p:txBody>
          <a:bodyPr rtlCol="1" anchor="ctr">
            <a:sp3d extrusionH="57150">
              <a:bevelT w="38100" h="38100" prst="relaxedInset"/>
            </a:sp3d>
          </a:bodyPr>
          <a:lstStyle/>
          <a:p>
            <a:pPr algn="ctr" rtl="1"/>
            <a:r>
              <a:rPr lang="fa-IR" sz="4000" b="1" dirty="0" smtClean="0">
                <a:ln w="17780" cmpd="sng">
                  <a:solidFill>
                    <a:srgbClr val="002060"/>
                  </a:solidFill>
                  <a:prstDash val="solid"/>
                  <a:miter lim="800000"/>
                </a:ln>
                <a:solidFill>
                  <a:schemeClr val="tx1"/>
                </a:solidFill>
                <a:effectLst>
                  <a:outerShdw blurRad="50800" algn="tl" rotWithShape="0">
                    <a:srgbClr val="000000"/>
                  </a:outerShdw>
                </a:effectLst>
                <a:cs typeface="B Koodak" pitchFamily="2" charset="-78"/>
              </a:rPr>
              <a:t>«وَ ما مُحَمَّدٌ إِلاَّ رَسُول...»</a:t>
            </a:r>
          </a:p>
          <a:p>
            <a:pPr algn="ctr" rtl="1"/>
            <a:r>
              <a:rPr lang="fa-IR" sz="2000" b="1" dirty="0" smtClean="0">
                <a:ln w="17780" cmpd="sng">
                  <a:solidFill>
                    <a:srgbClr val="002060"/>
                  </a:solidFill>
                  <a:prstDash val="solid"/>
                  <a:miter lim="800000"/>
                </a:ln>
                <a:solidFill>
                  <a:schemeClr val="tx1"/>
                </a:solidFill>
                <a:effectLst>
                  <a:outerShdw blurRad="50800" algn="tl" rotWithShape="0">
                    <a:srgbClr val="000000"/>
                  </a:outerShdw>
                </a:effectLst>
                <a:cs typeface="B Koodak" pitchFamily="2" charset="-78"/>
              </a:rPr>
              <a:t> آل عمران : 144 </a:t>
            </a:r>
          </a:p>
          <a:p>
            <a:pPr algn="ctr" rtl="1"/>
            <a:r>
              <a:rPr lang="fa-IR" sz="4000" b="1" dirty="0" smtClean="0">
                <a:ln w="17780" cmpd="sng">
                  <a:solidFill>
                    <a:srgbClr val="002060"/>
                  </a:solidFill>
                  <a:prstDash val="solid"/>
                  <a:miter lim="800000"/>
                </a:ln>
                <a:solidFill>
                  <a:schemeClr val="tx1"/>
                </a:solidFill>
                <a:effectLst>
                  <a:outerShdw blurRad="50800" algn="tl" rotWithShape="0">
                    <a:srgbClr val="000000"/>
                  </a:outerShdw>
                </a:effectLst>
                <a:cs typeface="B Koodak" pitchFamily="2" charset="-78"/>
              </a:rPr>
              <a:t>«وَ اذْكُرْ فِي الْكِتابِ مَرْيَم...» </a:t>
            </a:r>
          </a:p>
          <a:p>
            <a:pPr algn="ctr" rtl="1"/>
            <a:r>
              <a:rPr lang="fa-IR" sz="2000" b="1" dirty="0" smtClean="0">
                <a:ln w="17780" cmpd="sng">
                  <a:solidFill>
                    <a:srgbClr val="002060"/>
                  </a:solidFill>
                  <a:prstDash val="solid"/>
                  <a:miter lim="800000"/>
                </a:ln>
                <a:solidFill>
                  <a:schemeClr val="tx1"/>
                </a:solidFill>
                <a:effectLst>
                  <a:outerShdw blurRad="50800" algn="tl" rotWithShape="0">
                    <a:srgbClr val="000000"/>
                  </a:outerShdw>
                </a:effectLst>
                <a:cs typeface="B Koodak" pitchFamily="2" charset="-78"/>
              </a:rPr>
              <a:t>مریم : 16‏‏</a:t>
            </a:r>
            <a:endParaRPr lang="fa-IR" sz="2000" b="1" dirty="0">
              <a:ln w="17780" cmpd="sng">
                <a:solidFill>
                  <a:srgbClr val="002060"/>
                </a:solidFill>
                <a:prstDash val="solid"/>
                <a:miter lim="800000"/>
              </a:ln>
              <a:solidFill>
                <a:schemeClr val="tx1"/>
              </a:solidFill>
              <a:effectLst>
                <a:outerShdw blurRad="50800" algn="tl" rotWithShape="0">
                  <a:srgbClr val="000000"/>
                </a:outerShdw>
              </a:effectLst>
              <a:cs typeface="B Koodak" pitchFamily="2" charset="-78"/>
            </a:endParaRPr>
          </a:p>
        </p:txBody>
      </p:sp>
      <p:sp>
        <p:nvSpPr>
          <p:cNvPr id="9" name="Rounded Rectangle 8"/>
          <p:cNvSpPr/>
          <p:nvPr/>
        </p:nvSpPr>
        <p:spPr>
          <a:xfrm>
            <a:off x="107504" y="3143248"/>
            <a:ext cx="5256584" cy="3454104"/>
          </a:xfrm>
          <a:prstGeom prst="roundRect">
            <a:avLst/>
          </a:prstGeom>
          <a:ln w="76200">
            <a:solidFill>
              <a:schemeClr val="accent1"/>
            </a:solidFill>
          </a:ln>
          <a:scene3d>
            <a:camera prst="orthographicFront"/>
            <a:lightRig rig="threePt" dir="t"/>
          </a:scene3d>
          <a:sp3d>
            <a:bevelT w="152400" h="50800" prst="softRound"/>
          </a:sp3d>
        </p:spPr>
        <p:style>
          <a:lnRef idx="2">
            <a:schemeClr val="accent5"/>
          </a:lnRef>
          <a:fillRef idx="1">
            <a:schemeClr val="lt1"/>
          </a:fillRef>
          <a:effectRef idx="0">
            <a:schemeClr val="accent5"/>
          </a:effectRef>
          <a:fontRef idx="minor">
            <a:schemeClr val="dk1"/>
          </a:fontRef>
        </p:style>
        <p:txBody>
          <a:bodyPr rtlCol="1" anchor="ctr">
            <a:sp3d extrusionH="57150">
              <a:bevelT w="38100" h="38100" prst="relaxedInset"/>
            </a:sp3d>
          </a:bodyPr>
          <a:lstStyle/>
          <a:p>
            <a:pPr algn="ctr" rtl="1"/>
            <a:r>
              <a:rPr lang="fa-IR" sz="2800" b="1" dirty="0" smtClean="0">
                <a:ln w="17780" cmpd="sng">
                  <a:solidFill>
                    <a:srgbClr val="002060"/>
                  </a:solidFill>
                  <a:prstDash val="solid"/>
                  <a:miter lim="800000"/>
                </a:ln>
                <a:solidFill>
                  <a:schemeClr val="tx1"/>
                </a:solidFill>
                <a:effectLst>
                  <a:outerShdw blurRad="50800" algn="tl" rotWithShape="0">
                    <a:srgbClr val="000000"/>
                  </a:outerShdw>
                </a:effectLst>
                <a:cs typeface="B Koodak" pitchFamily="2" charset="-78"/>
              </a:rPr>
              <a:t>«سُبْحانَ الَّذي أَسْرى‏ بِعَبْدِهِ لَيْلاً مِنَ الْمَسْجِدِ الْحَرام... »</a:t>
            </a:r>
            <a:endParaRPr lang="en-US" sz="2800" b="1" dirty="0" smtClean="0">
              <a:ln w="17780" cmpd="sng">
                <a:solidFill>
                  <a:srgbClr val="002060"/>
                </a:solidFill>
                <a:prstDash val="solid"/>
                <a:miter lim="800000"/>
              </a:ln>
              <a:solidFill>
                <a:schemeClr val="tx1"/>
              </a:solidFill>
              <a:effectLst>
                <a:outerShdw blurRad="50800" algn="tl" rotWithShape="0">
                  <a:srgbClr val="000000"/>
                </a:outerShdw>
              </a:effectLst>
              <a:cs typeface="B Koodak" pitchFamily="2" charset="-78"/>
            </a:endParaRPr>
          </a:p>
          <a:p>
            <a:pPr algn="ctr" rtl="1"/>
            <a:r>
              <a:rPr lang="fa-IR" sz="2800" b="1" dirty="0" smtClean="0">
                <a:ln w="17780" cmpd="sng">
                  <a:solidFill>
                    <a:srgbClr val="002060"/>
                  </a:solidFill>
                  <a:prstDash val="solid"/>
                  <a:miter lim="800000"/>
                </a:ln>
                <a:solidFill>
                  <a:schemeClr val="tx1"/>
                </a:solidFill>
                <a:effectLst>
                  <a:outerShdw blurRad="50800" algn="tl" rotWithShape="0">
                    <a:srgbClr val="000000"/>
                  </a:outerShdw>
                </a:effectLst>
                <a:cs typeface="B Koodak" pitchFamily="2" charset="-78"/>
              </a:rPr>
              <a:t>اسراء: ١</a:t>
            </a:r>
          </a:p>
          <a:p>
            <a:pPr algn="ctr" rtl="1"/>
            <a:r>
              <a:rPr lang="fa-IR" sz="2800" b="1" dirty="0" smtClean="0">
                <a:ln w="17780" cmpd="sng">
                  <a:solidFill>
                    <a:srgbClr val="002060"/>
                  </a:solidFill>
                  <a:prstDash val="solid"/>
                  <a:miter lim="800000"/>
                </a:ln>
                <a:solidFill>
                  <a:schemeClr val="tx1"/>
                </a:solidFill>
                <a:effectLst>
                  <a:outerShdw blurRad="50800" algn="tl" rotWithShape="0">
                    <a:srgbClr val="000000"/>
                  </a:outerShdw>
                </a:effectLst>
                <a:cs typeface="B Koodak" pitchFamily="2" charset="-78"/>
              </a:rPr>
              <a:t>‏«إِنَّما وَلِيُّكُمُ اللَّهُ وَ رَسُولُهُ وَ الَّذينَ آمَنُوا الَّذينَ يُقيمُونَ الصَّلاةَ وَ يُؤْتُونَ الزَّكاةَ وَ هُمْ راكِعُون‏» مائده : 55</a:t>
            </a:r>
            <a:endParaRPr lang="fa-IR" sz="2800" b="1" dirty="0">
              <a:ln w="17780" cmpd="sng">
                <a:solidFill>
                  <a:srgbClr val="002060"/>
                </a:solidFill>
                <a:prstDash val="solid"/>
                <a:miter lim="800000"/>
              </a:ln>
              <a:solidFill>
                <a:schemeClr val="tx1"/>
              </a:solidFill>
              <a:effectLst>
                <a:outerShdw blurRad="50800" algn="tl" rotWithShape="0">
                  <a:srgbClr val="000000"/>
                </a:outerShdw>
              </a:effectLst>
              <a:cs typeface="B Koodak" pitchFamily="2" charset="-78"/>
            </a:endParaRPr>
          </a:p>
        </p:txBody>
      </p:sp>
    </p:spTree>
    <p:extLst>
      <p:ext uri="{BB962C8B-B14F-4D97-AF65-F5344CB8AC3E}">
        <p14:creationId xmlns:p14="http://schemas.microsoft.com/office/powerpoint/2010/main" val="207368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ox(in)">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429420"/>
          </a:xfrm>
        </p:spPr>
        <p:txBody>
          <a:bodyPr>
            <a:normAutofit/>
          </a:bodyPr>
          <a:lstStyle/>
          <a:p>
            <a:pPr algn="r">
              <a:buNone/>
            </a:pPr>
            <a:endParaRPr lang="fa-IR" sz="1400" b="1" dirty="0" smtClean="0">
              <a:cs typeface="2  Badr" pitchFamily="2" charset="-78"/>
            </a:endParaRPr>
          </a:p>
        </p:txBody>
      </p:sp>
      <p:sp>
        <p:nvSpPr>
          <p:cNvPr id="4" name="Rounded Rectangle 3"/>
          <p:cNvSpPr/>
          <p:nvPr/>
        </p:nvSpPr>
        <p:spPr>
          <a:xfrm>
            <a:off x="214282" y="0"/>
            <a:ext cx="8715436" cy="1000132"/>
          </a:xfrm>
          <a:prstGeom prst="round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1" anchor="ctr">
            <a:sp3d extrusionH="57150">
              <a:bevelT w="38100" h="38100" prst="relaxedInset"/>
            </a:sp3d>
          </a:bodyPr>
          <a:lstStyle/>
          <a:p>
            <a:pPr algn="ctr">
              <a:buNone/>
            </a:pPr>
            <a:r>
              <a:rPr lang="fa-IR" sz="4000" dirty="0" smtClean="0">
                <a:ln>
                  <a:solidFill>
                    <a:sysClr val="windowText" lastClr="000000"/>
                  </a:solidFill>
                </a:ln>
                <a:solidFill>
                  <a:srgbClr val="00B0F0"/>
                </a:solidFill>
                <a:cs typeface="B Jadid" pitchFamily="2" charset="-78"/>
              </a:rPr>
              <a:t>علت عدم تصریح به نام حضرت در قران :</a:t>
            </a:r>
            <a:endParaRPr lang="en-US" sz="4000" dirty="0" smtClean="0">
              <a:ln>
                <a:solidFill>
                  <a:sysClr val="windowText" lastClr="000000"/>
                </a:solidFill>
              </a:ln>
              <a:solidFill>
                <a:srgbClr val="00B0F0"/>
              </a:solidFill>
              <a:cs typeface="B Jadid" pitchFamily="2" charset="-78"/>
            </a:endParaRPr>
          </a:p>
        </p:txBody>
      </p:sp>
      <p:sp>
        <p:nvSpPr>
          <p:cNvPr id="6" name="Rounded Rectangle 5"/>
          <p:cNvSpPr/>
          <p:nvPr/>
        </p:nvSpPr>
        <p:spPr>
          <a:xfrm>
            <a:off x="0" y="1196752"/>
            <a:ext cx="9144000" cy="5661248"/>
          </a:xfrm>
          <a:prstGeom prst="roundRect">
            <a:avLst/>
          </a:prstGeom>
          <a:blipFill>
            <a:blip r:embed="rId2"/>
            <a:tile tx="0" ty="0" sx="100000" sy="100000" flip="none" algn="tl"/>
          </a:blipFill>
          <a:scene3d>
            <a:camera prst="orthographicFront"/>
            <a:lightRig rig="threePt" dir="t"/>
          </a:scene3d>
          <a:sp3d>
            <a:bevelT prst="angle"/>
          </a:sp3d>
        </p:spPr>
        <p:style>
          <a:lnRef idx="1">
            <a:schemeClr val="accent4"/>
          </a:lnRef>
          <a:fillRef idx="2">
            <a:schemeClr val="accent4"/>
          </a:fillRef>
          <a:effectRef idx="1">
            <a:schemeClr val="accent4"/>
          </a:effectRef>
          <a:fontRef idx="minor">
            <a:schemeClr val="dk1"/>
          </a:fontRef>
        </p:style>
        <p:txBody>
          <a:bodyPr rtlCol="1" anchor="ctr"/>
          <a:lstStyle/>
          <a:p>
            <a:pPr algn="r">
              <a:buNone/>
            </a:pPr>
            <a:endParaRPr lang="fa-IR" sz="2800" b="1" dirty="0" smtClean="0">
              <a:solidFill>
                <a:srgbClr val="00B0F0"/>
              </a:solidFill>
              <a:effectLst>
                <a:glow rad="101600">
                  <a:schemeClr val="accent3">
                    <a:satMod val="175000"/>
                    <a:alpha val="40000"/>
                  </a:schemeClr>
                </a:glow>
              </a:effectLst>
              <a:cs typeface="B Koodak" pitchFamily="2" charset="-78"/>
            </a:endParaRPr>
          </a:p>
          <a:p>
            <a:pPr algn="r">
              <a:buNone/>
            </a:pPr>
            <a:r>
              <a:rPr lang="fa-IR" sz="2800" b="1" dirty="0" smtClean="0">
                <a:solidFill>
                  <a:srgbClr val="00B0F0"/>
                </a:solidFill>
                <a:effectLst>
                  <a:glow rad="101600">
                    <a:schemeClr val="accent3">
                      <a:satMod val="175000"/>
                      <a:alpha val="40000"/>
                    </a:schemeClr>
                  </a:glow>
                </a:effectLst>
                <a:cs typeface="B Koodak" pitchFamily="2" charset="-78"/>
              </a:rPr>
              <a:t> </a:t>
            </a:r>
            <a:r>
              <a:rPr lang="fa-IR" sz="2800" b="1" dirty="0" smtClean="0">
                <a:effectLst>
                  <a:glow rad="101600">
                    <a:schemeClr val="accent3">
                      <a:satMod val="175000"/>
                      <a:alpha val="40000"/>
                    </a:schemeClr>
                  </a:glow>
                </a:effectLst>
                <a:cs typeface="B Koodak" pitchFamily="2" charset="-78"/>
              </a:rPr>
              <a:t>1 – حفظ قران از تحریف</a:t>
            </a:r>
          </a:p>
          <a:p>
            <a:pPr algn="r">
              <a:buNone/>
            </a:pPr>
            <a:r>
              <a:rPr lang="fa-IR" sz="2800" b="1" dirty="0" smtClean="0">
                <a:effectLst>
                  <a:glow rad="101600">
                    <a:schemeClr val="accent3">
                      <a:satMod val="175000"/>
                      <a:alpha val="40000"/>
                    </a:schemeClr>
                  </a:glow>
                </a:effectLst>
                <a:cs typeface="B Koodak" pitchFamily="2" charset="-78"/>
              </a:rPr>
              <a:t> 2 – إمتحان</a:t>
            </a:r>
          </a:p>
          <a:p>
            <a:pPr algn="r" rtl="1">
              <a:buNone/>
            </a:pPr>
            <a:r>
              <a:rPr lang="fa-IR" sz="2800" b="1" dirty="0" smtClean="0">
                <a:effectLst>
                  <a:glow rad="101600">
                    <a:schemeClr val="accent3">
                      <a:satMod val="175000"/>
                      <a:alpha val="40000"/>
                    </a:schemeClr>
                  </a:glow>
                </a:effectLst>
                <a:cs typeface="B Koodak" pitchFamily="2" charset="-78"/>
              </a:rPr>
              <a:t> 3 – قران بیانگر کلیات است و تبیین جزئیات به عهده رسول گرامی إسلام می باشد.</a:t>
            </a:r>
          </a:p>
          <a:p>
            <a:pPr algn="r" rtl="1">
              <a:buNone/>
            </a:pPr>
            <a:r>
              <a:rPr lang="fa-IR" sz="2800" b="1" dirty="0" smtClean="0">
                <a:effectLst>
                  <a:glow rad="101600">
                    <a:schemeClr val="accent3">
                      <a:satMod val="175000"/>
                      <a:alpha val="40000"/>
                    </a:schemeClr>
                  </a:glow>
                </a:effectLst>
                <a:cs typeface="B Koodak" pitchFamily="2" charset="-78"/>
              </a:rPr>
              <a:t> 4 -   کسی که در برابر کلام حق خاضع نباشد تصریح هم برای او سودی  ندارد </a:t>
            </a:r>
          </a:p>
          <a:p>
            <a:pPr algn="r" rtl="1">
              <a:buNone/>
            </a:pPr>
            <a:r>
              <a:rPr lang="fa-IR" sz="5400" b="1" dirty="0" smtClean="0">
                <a:effectLst>
                  <a:glow rad="101600">
                    <a:schemeClr val="accent3">
                      <a:satMod val="175000"/>
                      <a:alpha val="40000"/>
                    </a:schemeClr>
                  </a:glow>
                </a:effectLst>
                <a:cs typeface="B Koodak" pitchFamily="2" charset="-78"/>
              </a:rPr>
              <a:t>       </a:t>
            </a:r>
            <a:r>
              <a:rPr lang="fa-IR" sz="4000" b="1" dirty="0" smtClean="0">
                <a:effectLst>
                  <a:glow rad="101600">
                    <a:schemeClr val="accent3">
                      <a:satMod val="175000"/>
                      <a:alpha val="40000"/>
                    </a:schemeClr>
                  </a:glow>
                </a:effectLst>
                <a:cs typeface="B Koodak" pitchFamily="2" charset="-78"/>
              </a:rPr>
              <a:t>دو نمونه قرانی : </a:t>
            </a:r>
            <a:r>
              <a:rPr lang="fa-IR" sz="2400" b="1" dirty="0" smtClean="0">
                <a:effectLst>
                  <a:glow rad="101600">
                    <a:schemeClr val="accent3">
                      <a:satMod val="175000"/>
                      <a:alpha val="40000"/>
                    </a:schemeClr>
                  </a:glow>
                </a:effectLst>
                <a:cs typeface="B Koodak" pitchFamily="2" charset="-78"/>
              </a:rPr>
              <a:t>بقره  : 89 و نمل : 14</a:t>
            </a:r>
          </a:p>
          <a:p>
            <a:pPr algn="ctr" rtl="1">
              <a:buNone/>
            </a:pPr>
            <a:r>
              <a:rPr lang="fa-IR" sz="2800" b="1" dirty="0"/>
              <a:t>نام‌ و وصف‌ رسول‌ گرامي‌ اسلام‌ صلي الله عليه و آله در كُتُب‌ آسماني‌ بود اما اهل‌ كتاب‌ با تحقق وعده الهي كفر ورزيدند </a:t>
            </a:r>
            <a:r>
              <a:rPr lang="fa-IR" sz="2000" dirty="0"/>
              <a:t>(بقره آيه 89 و 146 )</a:t>
            </a:r>
            <a:endParaRPr lang="fa-IR" sz="2000" b="1" dirty="0" smtClean="0">
              <a:solidFill>
                <a:srgbClr val="00B0F0"/>
              </a:solidFill>
              <a:effectLst>
                <a:glow rad="101600">
                  <a:schemeClr val="accent3">
                    <a:satMod val="175000"/>
                    <a:alpha val="40000"/>
                  </a:schemeClr>
                </a:glow>
              </a:effectLst>
              <a:cs typeface="B Koodak" pitchFamily="2" charset="-78"/>
            </a:endParaRPr>
          </a:p>
          <a:p>
            <a:pPr algn="r">
              <a:buNone/>
            </a:pPr>
            <a:r>
              <a:rPr lang="fa-IR" b="1" dirty="0" smtClean="0">
                <a:solidFill>
                  <a:srgbClr val="00B0F0"/>
                </a:solidFill>
                <a:effectLst>
                  <a:glow rad="101600">
                    <a:schemeClr val="accent3">
                      <a:satMod val="175000"/>
                      <a:alpha val="40000"/>
                    </a:schemeClr>
                  </a:glow>
                </a:effectLst>
                <a:cs typeface="B Koodak" pitchFamily="2" charset="-78"/>
              </a:rPr>
              <a:t>  </a:t>
            </a:r>
            <a:endParaRPr lang="en-US" b="1" dirty="0">
              <a:solidFill>
                <a:srgbClr val="00B0F0"/>
              </a:solidFill>
              <a:effectLst>
                <a:glow rad="101600">
                  <a:schemeClr val="accent3">
                    <a:satMod val="175000"/>
                    <a:alpha val="40000"/>
                  </a:schemeClr>
                </a:glow>
              </a:effectLst>
              <a:cs typeface="B Koodak" pitchFamily="2" charset="-78"/>
            </a:endParaRPr>
          </a:p>
        </p:txBody>
      </p:sp>
    </p:spTree>
    <p:extLst>
      <p:ext uri="{BB962C8B-B14F-4D97-AF65-F5344CB8AC3E}">
        <p14:creationId xmlns:p14="http://schemas.microsoft.com/office/powerpoint/2010/main" val="764375620"/>
      </p:ext>
    </p:extLst>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blinds(horizontal)">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ox(in)">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 calcmode="lin" valueType="num">
                                      <p:cBhvr additive="base">
                                        <p:cTn id="1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box(in)">
                                      <p:cBhvr>
                                        <p:cTn id="23" dur="500"/>
                                        <p:tgtEl>
                                          <p:spTgt spid="6">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6">
                                            <p:txEl>
                                              <p:pRg st="5" end="5"/>
                                            </p:txEl>
                                          </p:spTgt>
                                        </p:tgtEl>
                                        <p:attrNameLst>
                                          <p:attrName>style.visibility</p:attrName>
                                        </p:attrNameLst>
                                      </p:cBhvr>
                                      <p:to>
                                        <p:strVal val="visible"/>
                                      </p:to>
                                    </p:set>
                                    <p:animEffect transition="in" filter="box(in)">
                                      <p:cBhvr>
                                        <p:cTn id="28" dur="500"/>
                                        <p:tgtEl>
                                          <p:spTgt spid="6">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animEffect transition="in" filter="box(in)">
                                      <p:cBhvr>
                                        <p:cTn id="33"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856984" cy="6552728"/>
          </a:xfrm>
          <a:ln w="76200"/>
        </p:spPr>
        <p:style>
          <a:lnRef idx="1">
            <a:schemeClr val="accent3"/>
          </a:lnRef>
          <a:fillRef idx="2">
            <a:schemeClr val="accent3"/>
          </a:fillRef>
          <a:effectRef idx="1">
            <a:schemeClr val="accent3"/>
          </a:effectRef>
          <a:fontRef idx="minor">
            <a:schemeClr val="dk1"/>
          </a:fontRef>
        </p:style>
        <p:txBody>
          <a:bodyPr>
            <a:normAutofit/>
          </a:bodyPr>
          <a:lstStyle/>
          <a:p>
            <a:pPr algn="ctr"/>
            <a:r>
              <a:rPr lang="fa-IR" dirty="0"/>
              <a:t>در قران مجيد كلياتِ مهدويت ذكر شده است و به بيان خود </a:t>
            </a:r>
            <a:r>
              <a:rPr lang="fa-IR" dirty="0" smtClean="0"/>
              <a:t>قران (نحل </a:t>
            </a:r>
            <a:r>
              <a:rPr lang="fa-IR" dirty="0"/>
              <a:t>44) بيان جزئيات به عهده حضرت رسول صلي الله عليه و آله و پس از ايشان طبق حديث ثقلين به </a:t>
            </a:r>
            <a:r>
              <a:rPr lang="fa-IR" dirty="0" smtClean="0"/>
              <a:t>عهده </a:t>
            </a:r>
            <a:r>
              <a:rPr lang="fa-IR" dirty="0"/>
              <a:t>ائمه عليهم السلام مي باشد</a:t>
            </a:r>
            <a:r>
              <a:rPr lang="fa-IR" dirty="0" smtClean="0"/>
              <a:t>.</a:t>
            </a:r>
          </a:p>
          <a:p>
            <a:pPr algn="ctr"/>
            <a:r>
              <a:rPr lang="ar-SA" b="1" i="1" dirty="0">
                <a:solidFill>
                  <a:srgbClr val="FF0000"/>
                </a:solidFill>
              </a:rPr>
              <a:t>وَ أَنزَلْنَا إِلَيْك الذِّكرَ  لِتُبَينَ لِلنَّاسِ مَا نُزِّلَ إِلَيهِمْ</a:t>
            </a:r>
            <a:r>
              <a:rPr lang="fa-IR" dirty="0" smtClean="0">
                <a:solidFill>
                  <a:srgbClr val="FF0000"/>
                </a:solidFill>
              </a:rPr>
              <a:t> </a:t>
            </a:r>
          </a:p>
          <a:p>
            <a:pPr algn="ctr"/>
            <a:r>
              <a:rPr lang="fa-IR" dirty="0" smtClean="0"/>
              <a:t>شخصي </a:t>
            </a:r>
            <a:r>
              <a:rPr lang="fa-IR" dirty="0"/>
              <a:t>همين سؤال را از إمام صادق عليه السلام پرسيد </a:t>
            </a:r>
            <a:endParaRPr lang="fa-IR" dirty="0" smtClean="0"/>
          </a:p>
          <a:p>
            <a:pPr algn="ctr"/>
            <a:r>
              <a:rPr lang="fa-IR" dirty="0" smtClean="0"/>
              <a:t>حضرت </a:t>
            </a:r>
            <a:r>
              <a:rPr lang="fa-IR" dirty="0"/>
              <a:t>فرمودند: </a:t>
            </a:r>
            <a:r>
              <a:rPr lang="fa-IR" sz="2400" dirty="0">
                <a:solidFill>
                  <a:srgbClr val="FF0000"/>
                </a:solidFill>
              </a:rPr>
              <a:t>(</a:t>
            </a:r>
            <a:r>
              <a:rPr lang="fa-IR" sz="2000" dirty="0">
                <a:solidFill>
                  <a:srgbClr val="FF0000"/>
                </a:solidFill>
              </a:rPr>
              <a:t>خلاصه روايت) </a:t>
            </a:r>
            <a:r>
              <a:rPr lang="fa-IR" dirty="0"/>
              <a:t>بر رسول خدا حكم نماز نازل شد اما در قران به اين مطلب كه چه نمازي سه ركعتي يا چهار ركعتي است تصريح  نشد و اين رسول الله بود كه نماز را تفسير كرد و همين طور زكات...و حج... در مورد إمامت و ولايت هم همين طور است مصاديق و جزئيات در بيان حضرت رسول آمده </a:t>
            </a:r>
            <a:r>
              <a:rPr lang="fa-IR" dirty="0" smtClean="0"/>
              <a:t>است</a:t>
            </a:r>
            <a:endParaRPr lang="fa-IR" dirty="0"/>
          </a:p>
        </p:txBody>
      </p:sp>
    </p:spTree>
    <p:extLst>
      <p:ext uri="{BB962C8B-B14F-4D97-AF65-F5344CB8AC3E}">
        <p14:creationId xmlns:p14="http://schemas.microsoft.com/office/powerpoint/2010/main" val="3143457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fa-IR" b="1" dirty="0" smtClean="0"/>
              <a:t>در ظاهر و باطن قران به جستجوی مهدی عج</a:t>
            </a:r>
            <a:endParaRPr lang="fa-IR" b="1" dirty="0"/>
          </a:p>
        </p:txBody>
      </p:sp>
      <p:sp>
        <p:nvSpPr>
          <p:cNvPr id="3" name="Content Placeholder 2"/>
          <p:cNvSpPr>
            <a:spLocks noGrp="1"/>
          </p:cNvSpPr>
          <p:nvPr>
            <p:ph idx="1"/>
          </p:nvPr>
        </p:nvSpPr>
        <p:spPr/>
        <p:txBody>
          <a:bodyPr>
            <a:normAutofit fontScale="92500" lnSpcReduction="20000"/>
          </a:bodyPr>
          <a:lstStyle/>
          <a:p>
            <a:pPr marL="0" indent="0" algn="ctr">
              <a:buNone/>
            </a:pPr>
            <a:r>
              <a:rPr lang="fa-IR" sz="4800" dirty="0">
                <a:ln>
                  <a:solidFill>
                    <a:sysClr val="windowText" lastClr="000000"/>
                  </a:solidFill>
                </a:ln>
                <a:solidFill>
                  <a:srgbClr val="FF0000"/>
                </a:solidFill>
              </a:rPr>
              <a:t>قرآن‌ ظاهري‌ دارد و باطني‌ و بحث‌ مهدويت‌ در هر دو عرصه‌ بايد مورد بررسي‌ و جست‌ و جو قرار </a:t>
            </a:r>
            <a:r>
              <a:rPr lang="fa-IR" sz="4800" dirty="0" smtClean="0">
                <a:ln>
                  <a:solidFill>
                    <a:sysClr val="windowText" lastClr="000000"/>
                  </a:solidFill>
                </a:ln>
                <a:solidFill>
                  <a:srgbClr val="FF0000"/>
                </a:solidFill>
              </a:rPr>
              <a:t>گيرد</a:t>
            </a:r>
          </a:p>
          <a:p>
            <a:pPr marL="0" indent="0" algn="ctr">
              <a:buNone/>
            </a:pPr>
            <a:r>
              <a:rPr lang="fa-IR" sz="4800" dirty="0" smtClean="0">
                <a:ln>
                  <a:solidFill>
                    <a:sysClr val="windowText" lastClr="000000"/>
                  </a:solidFill>
                </a:ln>
                <a:solidFill>
                  <a:srgbClr val="FF0000"/>
                </a:solidFill>
              </a:rPr>
              <a:t> </a:t>
            </a:r>
            <a:r>
              <a:rPr lang="fa-IR" sz="4800" b="1" dirty="0">
                <a:ln w="18000">
                  <a:solidFill>
                    <a:sysClr val="windowText" lastClr="000000"/>
                  </a:solidFill>
                  <a:prstDash val="solid"/>
                  <a:miter lim="800000"/>
                </a:ln>
                <a:noFill/>
                <a:effectLst>
                  <a:outerShdw blurRad="25500" dist="23000" dir="7020000" algn="tl">
                    <a:srgbClr val="000000">
                      <a:alpha val="50000"/>
                    </a:srgbClr>
                  </a:outerShdw>
                </a:effectLst>
              </a:rPr>
              <a:t>و جامعيت‌ قرآن‌ از مجموع‌ اين‌ دو به‌ دست‌ مي‌آيد، </a:t>
            </a:r>
            <a:endParaRPr lang="fa-IR" sz="4800" b="1" dirty="0" smtClean="0">
              <a:ln w="18000">
                <a:solidFill>
                  <a:sysClr val="windowText" lastClr="000000"/>
                </a:solidFill>
                <a:prstDash val="solid"/>
                <a:miter lim="800000"/>
              </a:ln>
              <a:noFill/>
              <a:effectLst>
                <a:outerShdw blurRad="25500" dist="23000" dir="7020000" algn="tl">
                  <a:srgbClr val="000000">
                    <a:alpha val="50000"/>
                  </a:srgbClr>
                </a:outerShdw>
              </a:effectLst>
            </a:endParaRPr>
          </a:p>
          <a:p>
            <a:pPr marL="0" indent="0" algn="ctr">
              <a:buNone/>
            </a:pPr>
            <a:r>
              <a:rPr lang="fa-IR" sz="4800" dirty="0" smtClean="0">
                <a:ln>
                  <a:solidFill>
                    <a:sysClr val="windowText" lastClr="000000"/>
                  </a:solidFill>
                </a:ln>
                <a:solidFill>
                  <a:srgbClr val="FF0000"/>
                </a:solidFill>
              </a:rPr>
              <a:t>نبايد </a:t>
            </a:r>
            <a:r>
              <a:rPr lang="fa-IR" sz="4800" dirty="0">
                <a:ln>
                  <a:solidFill>
                    <a:sysClr val="windowText" lastClr="000000"/>
                  </a:solidFill>
                </a:ln>
                <a:solidFill>
                  <a:srgbClr val="FF0000"/>
                </a:solidFill>
              </a:rPr>
              <a:t>توجه‌ ما فقط‌ به‌ ظاهر آيات‌ وصراحت‌ در ذكر مسائل‌ باشد.</a:t>
            </a:r>
          </a:p>
        </p:txBody>
      </p:sp>
    </p:spTree>
    <p:extLst>
      <p:ext uri="{BB962C8B-B14F-4D97-AF65-F5344CB8AC3E}">
        <p14:creationId xmlns:p14="http://schemas.microsoft.com/office/powerpoint/2010/main" val="168199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86544"/>
          </a:xfrm>
        </p:spPr>
        <p:txBody>
          <a:bodyPr/>
          <a:lstStyle/>
          <a:p>
            <a:endParaRPr lang="fa-IR" dirty="0"/>
          </a:p>
        </p:txBody>
      </p:sp>
      <p:grpSp>
        <p:nvGrpSpPr>
          <p:cNvPr id="4" name="Group 3"/>
          <p:cNvGrpSpPr/>
          <p:nvPr/>
        </p:nvGrpSpPr>
        <p:grpSpPr>
          <a:xfrm>
            <a:off x="1500166" y="1571612"/>
            <a:ext cx="1803290" cy="972740"/>
            <a:chOff x="2936" y="481511"/>
            <a:chExt cx="1803290" cy="972740"/>
          </a:xfrm>
        </p:grpSpPr>
        <p:sp>
          <p:nvSpPr>
            <p:cNvPr id="20" name="Rectangle 19"/>
            <p:cNvSpPr/>
            <p:nvPr/>
          </p:nvSpPr>
          <p:spPr>
            <a:xfrm>
              <a:off x="2936" y="481511"/>
              <a:ext cx="1803290" cy="972740"/>
            </a:xfrm>
            <a:prstGeom prst="rect">
              <a:avLst/>
            </a:prstGeom>
            <a:scene3d>
              <a:camera prst="orthographicFront"/>
              <a:lightRig rig="threePt" dir="t"/>
            </a:scene3d>
            <a:sp3d>
              <a:bevelT prst="relaxedInset"/>
            </a:sp3d>
          </p:spPr>
          <p:style>
            <a:lnRef idx="1">
              <a:schemeClr val="accent1"/>
            </a:lnRef>
            <a:fillRef idx="2">
              <a:schemeClr val="accent1"/>
            </a:fillRef>
            <a:effectRef idx="1">
              <a:schemeClr val="accent1"/>
            </a:effectRef>
            <a:fontRef idx="minor">
              <a:schemeClr val="dk1"/>
            </a:fontRef>
          </p:style>
        </p:sp>
        <p:sp>
          <p:nvSpPr>
            <p:cNvPr id="21" name="Rectangle 20"/>
            <p:cNvSpPr/>
            <p:nvPr/>
          </p:nvSpPr>
          <p:spPr>
            <a:xfrm>
              <a:off x="2936" y="481511"/>
              <a:ext cx="1803290" cy="972740"/>
            </a:xfrm>
            <a:prstGeom prst="rect">
              <a:avLst/>
            </a:prstGeom>
            <a:scene3d>
              <a:camera prst="orthographicFront"/>
              <a:lightRig rig="threePt" dir="t"/>
            </a:scene3d>
            <a:sp3d>
              <a:bevelT prst="relaxedInset"/>
            </a:sp3d>
          </p:spPr>
          <p:style>
            <a:lnRef idx="1">
              <a:schemeClr val="accent1"/>
            </a:lnRef>
            <a:fillRef idx="2">
              <a:schemeClr val="accent1"/>
            </a:fillRef>
            <a:effectRef idx="1">
              <a:schemeClr val="accent1"/>
            </a:effectRef>
            <a:fontRef idx="minor">
              <a:schemeClr val="dk1"/>
            </a:fontRef>
          </p:style>
          <p:txBody>
            <a:bodyPr spcFirstLastPara="0" vert="horz" wrap="square" lIns="284480" tIns="162560" rIns="284480" bIns="162560" numCol="1" spcCol="1270" anchor="ctr" anchorCtr="0">
              <a:noAutofit/>
            </a:bodyPr>
            <a:lstStyle/>
            <a:p>
              <a:pPr lvl="0" algn="ctr" defTabSz="1778000" rtl="1">
                <a:lnSpc>
                  <a:spcPct val="90000"/>
                </a:lnSpc>
                <a:spcBef>
                  <a:spcPct val="0"/>
                </a:spcBef>
                <a:spcAft>
                  <a:spcPct val="35000"/>
                </a:spcAft>
              </a:pPr>
              <a:endParaRPr lang="fa-IR" sz="4000" kern="1200"/>
            </a:p>
          </p:txBody>
        </p:sp>
      </p:grpSp>
      <p:grpSp>
        <p:nvGrpSpPr>
          <p:cNvPr id="5" name="Group 4"/>
          <p:cNvGrpSpPr/>
          <p:nvPr/>
        </p:nvGrpSpPr>
        <p:grpSpPr>
          <a:xfrm>
            <a:off x="1500166" y="2643182"/>
            <a:ext cx="1803290" cy="4058073"/>
            <a:chOff x="-23835" y="1494110"/>
            <a:chExt cx="1803290" cy="2860364"/>
          </a:xfrm>
        </p:grpSpPr>
        <p:sp>
          <p:nvSpPr>
            <p:cNvPr id="18" name="Rectangle 17"/>
            <p:cNvSpPr/>
            <p:nvPr/>
          </p:nvSpPr>
          <p:spPr>
            <a:xfrm>
              <a:off x="-23835" y="1494111"/>
              <a:ext cx="1803290" cy="2860363"/>
            </a:xfrm>
            <a:prstGeom prst="rect">
              <a:avLst/>
            </a:prstGeom>
          </p:spPr>
          <p:style>
            <a:lnRef idx="1">
              <a:schemeClr val="accent5"/>
            </a:lnRef>
            <a:fillRef idx="2">
              <a:schemeClr val="accent5"/>
            </a:fillRef>
            <a:effectRef idx="1">
              <a:schemeClr val="accent5"/>
            </a:effectRef>
            <a:fontRef idx="minor">
              <a:schemeClr val="dk1"/>
            </a:fontRef>
          </p:style>
          <p:txBody>
            <a:bodyPr/>
            <a:lstStyle/>
            <a:p>
              <a:pPr algn="ctr" rtl="1"/>
              <a:r>
                <a:rPr lang="fa-IR" sz="2400" dirty="0" smtClean="0">
                  <a:ln w="18415" cmpd="sng">
                    <a:solidFill>
                      <a:schemeClr val="tx1"/>
                    </a:solidFill>
                    <a:prstDash val="solid"/>
                  </a:ln>
                  <a:solidFill>
                    <a:schemeClr val="accent6">
                      <a:lumMod val="75000"/>
                    </a:schemeClr>
                  </a:solidFill>
                  <a:effectLst>
                    <a:outerShdw blurRad="63500" dir="3600000" algn="tl" rotWithShape="0">
                      <a:srgbClr val="000000">
                        <a:alpha val="70000"/>
                      </a:srgbClr>
                    </a:outerShdw>
                  </a:effectLst>
                  <a:cs typeface="B Koodak" pitchFamily="2" charset="-78"/>
                </a:rPr>
                <a:t>وجود حجت در هر زمان، غیبت إمام زمان، ویژگی های او، وظائف منتظران، أصحاب، علائم و شرائطِ ظهور</a:t>
              </a:r>
              <a:r>
                <a:rPr lang="en-US" sz="2400" dirty="0" smtClean="0">
                  <a:ln w="18415" cmpd="sng">
                    <a:solidFill>
                      <a:schemeClr val="tx1"/>
                    </a:solidFill>
                    <a:prstDash val="solid"/>
                  </a:ln>
                  <a:solidFill>
                    <a:schemeClr val="accent6">
                      <a:lumMod val="75000"/>
                    </a:schemeClr>
                  </a:solidFill>
                  <a:effectLst>
                    <a:outerShdw blurRad="63500" dir="3600000" algn="tl" rotWithShape="0">
                      <a:srgbClr val="000000">
                        <a:alpha val="70000"/>
                      </a:srgbClr>
                    </a:outerShdw>
                  </a:effectLst>
                  <a:cs typeface="B Koodak" pitchFamily="2" charset="-78"/>
                </a:rPr>
                <a:t> </a:t>
              </a:r>
              <a:r>
                <a:rPr lang="fa-IR" sz="2400" dirty="0" smtClean="0">
                  <a:ln w="18415" cmpd="sng">
                    <a:solidFill>
                      <a:schemeClr val="tx1"/>
                    </a:solidFill>
                    <a:prstDash val="solid"/>
                  </a:ln>
                  <a:solidFill>
                    <a:schemeClr val="accent6">
                      <a:lumMod val="75000"/>
                    </a:schemeClr>
                  </a:solidFill>
                  <a:effectLst>
                    <a:outerShdw blurRad="63500" dir="3600000" algn="tl" rotWithShape="0">
                      <a:srgbClr val="000000">
                        <a:alpha val="70000"/>
                      </a:srgbClr>
                    </a:outerShdw>
                  </a:effectLst>
                  <a:cs typeface="B Koodak" pitchFamily="2" charset="-78"/>
                </a:rPr>
                <a:t>و ظهور</a:t>
              </a:r>
              <a:r>
                <a:rPr lang="en-US" sz="2400" dirty="0" smtClean="0">
                  <a:ln w="18415" cmpd="sng">
                    <a:solidFill>
                      <a:schemeClr val="tx1"/>
                    </a:solidFill>
                    <a:prstDash val="solid"/>
                  </a:ln>
                  <a:solidFill>
                    <a:schemeClr val="accent6">
                      <a:lumMod val="75000"/>
                    </a:schemeClr>
                  </a:solidFill>
                  <a:effectLst>
                    <a:outerShdw blurRad="63500" dir="3600000" algn="tl" rotWithShape="0">
                      <a:srgbClr val="000000">
                        <a:alpha val="70000"/>
                      </a:srgbClr>
                    </a:outerShdw>
                  </a:effectLst>
                  <a:cs typeface="B Koodak" pitchFamily="2" charset="-78"/>
                </a:rPr>
                <a:t> </a:t>
              </a:r>
              <a:r>
                <a:rPr lang="fa-IR" sz="2400" dirty="0" smtClean="0">
                  <a:ln w="18415" cmpd="sng">
                    <a:solidFill>
                      <a:schemeClr val="tx1"/>
                    </a:solidFill>
                    <a:prstDash val="solid"/>
                  </a:ln>
                  <a:solidFill>
                    <a:schemeClr val="accent6">
                      <a:lumMod val="75000"/>
                    </a:schemeClr>
                  </a:solidFill>
                  <a:effectLst>
                    <a:outerShdw blurRad="63500" dir="3600000" algn="tl" rotWithShape="0">
                      <a:srgbClr val="000000">
                        <a:alpha val="70000"/>
                      </a:srgbClr>
                    </a:outerShdw>
                  </a:effectLst>
                  <a:cs typeface="B Koodak" pitchFamily="2" charset="-78"/>
                </a:rPr>
                <a:t>...</a:t>
              </a:r>
              <a:endParaRPr lang="fa-IR" sz="2400" dirty="0">
                <a:ln w="18415" cmpd="sng">
                  <a:solidFill>
                    <a:schemeClr val="tx1"/>
                  </a:solidFill>
                  <a:prstDash val="solid"/>
                </a:ln>
                <a:solidFill>
                  <a:schemeClr val="accent6">
                    <a:lumMod val="75000"/>
                  </a:schemeClr>
                </a:solidFill>
                <a:effectLst>
                  <a:outerShdw blurRad="63500" dir="3600000" algn="tl" rotWithShape="0">
                    <a:srgbClr val="000000">
                      <a:alpha val="70000"/>
                    </a:srgbClr>
                  </a:outerShdw>
                </a:effectLst>
                <a:cs typeface="B Koodak" pitchFamily="2" charset="-78"/>
              </a:endParaRPr>
            </a:p>
          </p:txBody>
        </p:sp>
        <p:sp>
          <p:nvSpPr>
            <p:cNvPr id="19" name="Rectangle 18"/>
            <p:cNvSpPr/>
            <p:nvPr/>
          </p:nvSpPr>
          <p:spPr>
            <a:xfrm>
              <a:off x="-23835" y="1494110"/>
              <a:ext cx="1803290" cy="28108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3360" tIns="213360" rIns="284480" bIns="320040" numCol="1" spcCol="1270" anchor="t" anchorCtr="0">
              <a:noAutofit/>
            </a:bodyPr>
            <a:lstStyle/>
            <a:p>
              <a:pPr marL="285750" lvl="1" indent="-285750" algn="r" defTabSz="1778000" rtl="1">
                <a:lnSpc>
                  <a:spcPct val="90000"/>
                </a:lnSpc>
                <a:spcBef>
                  <a:spcPct val="0"/>
                </a:spcBef>
                <a:spcAft>
                  <a:spcPct val="15000"/>
                </a:spcAft>
                <a:buChar char="••"/>
              </a:pPr>
              <a:endParaRPr lang="fa-IR" sz="4000" kern="1200" dirty="0"/>
            </a:p>
            <a:p>
              <a:pPr marL="285750" lvl="1" indent="-285750" algn="r" defTabSz="1778000" rtl="1">
                <a:lnSpc>
                  <a:spcPct val="90000"/>
                </a:lnSpc>
                <a:spcBef>
                  <a:spcPct val="0"/>
                </a:spcBef>
                <a:spcAft>
                  <a:spcPct val="15000"/>
                </a:spcAft>
                <a:buChar char="••"/>
              </a:pPr>
              <a:endParaRPr lang="fa-IR" sz="4000" kern="1200" dirty="0"/>
            </a:p>
          </p:txBody>
        </p:sp>
      </p:grpSp>
      <p:grpSp>
        <p:nvGrpSpPr>
          <p:cNvPr id="6" name="Group 5"/>
          <p:cNvGrpSpPr/>
          <p:nvPr/>
        </p:nvGrpSpPr>
        <p:grpSpPr>
          <a:xfrm>
            <a:off x="3670355" y="1537189"/>
            <a:ext cx="1803290" cy="972740"/>
            <a:chOff x="2146354" y="481511"/>
            <a:chExt cx="1803290" cy="972740"/>
          </a:xfrm>
        </p:grpSpPr>
        <p:sp>
          <p:nvSpPr>
            <p:cNvPr id="16" name="Rectangle 15"/>
            <p:cNvSpPr/>
            <p:nvPr/>
          </p:nvSpPr>
          <p:spPr>
            <a:xfrm>
              <a:off x="2146354" y="481511"/>
              <a:ext cx="1803290" cy="972740"/>
            </a:xfrm>
            <a:prstGeom prst="rect">
              <a:avLst/>
            </a:prstGeom>
            <a:scene3d>
              <a:camera prst="orthographicFront"/>
              <a:lightRig rig="threePt" dir="t"/>
            </a:scene3d>
            <a:sp3d>
              <a:bevelT prst="relaxedInset"/>
            </a:sp3d>
          </p:spPr>
          <p:style>
            <a:lnRef idx="1">
              <a:schemeClr val="accent3"/>
            </a:lnRef>
            <a:fillRef idx="2">
              <a:schemeClr val="accent3"/>
            </a:fillRef>
            <a:effectRef idx="1">
              <a:schemeClr val="accent3"/>
            </a:effectRef>
            <a:fontRef idx="minor">
              <a:schemeClr val="dk1"/>
            </a:fontRef>
          </p:style>
        </p:sp>
        <p:sp>
          <p:nvSpPr>
            <p:cNvPr id="17" name="Rectangle 16"/>
            <p:cNvSpPr/>
            <p:nvPr/>
          </p:nvSpPr>
          <p:spPr>
            <a:xfrm>
              <a:off x="2146354" y="481511"/>
              <a:ext cx="1803290" cy="972740"/>
            </a:xfrm>
            <a:prstGeom prst="rect">
              <a:avLst/>
            </a:prstGeom>
            <a:scene3d>
              <a:camera prst="orthographicFront"/>
              <a:lightRig rig="threePt" dir="t"/>
            </a:scene3d>
            <a:sp3d>
              <a:bevelT prst="relaxedInset"/>
            </a:sp3d>
          </p:spPr>
          <p:style>
            <a:lnRef idx="1">
              <a:schemeClr val="accent3"/>
            </a:lnRef>
            <a:fillRef idx="2">
              <a:schemeClr val="accent3"/>
            </a:fillRef>
            <a:effectRef idx="1">
              <a:schemeClr val="accent3"/>
            </a:effectRef>
            <a:fontRef idx="minor">
              <a:schemeClr val="dk1"/>
            </a:fontRef>
          </p:style>
          <p:txBody>
            <a:bodyPr spcFirstLastPara="0" vert="horz" wrap="square" lIns="284480" tIns="162560" rIns="284480" bIns="162560" numCol="1" spcCol="1270" anchor="ctr" anchorCtr="0">
              <a:noAutofit/>
            </a:bodyPr>
            <a:lstStyle/>
            <a:p>
              <a:pPr lvl="0" algn="ctr" defTabSz="1778000" rtl="1">
                <a:lnSpc>
                  <a:spcPct val="90000"/>
                </a:lnSpc>
                <a:spcBef>
                  <a:spcPct val="0"/>
                </a:spcBef>
                <a:spcAft>
                  <a:spcPct val="35000"/>
                </a:spcAft>
              </a:pPr>
              <a:endParaRPr lang="fa-IR" sz="4000" kern="1200" dirty="0"/>
            </a:p>
          </p:txBody>
        </p:sp>
      </p:grpSp>
      <p:grpSp>
        <p:nvGrpSpPr>
          <p:cNvPr id="7" name="Group 6"/>
          <p:cNvGrpSpPr/>
          <p:nvPr/>
        </p:nvGrpSpPr>
        <p:grpSpPr>
          <a:xfrm>
            <a:off x="3643306" y="2509930"/>
            <a:ext cx="1830339" cy="4195595"/>
            <a:chOff x="2119305" y="1454252"/>
            <a:chExt cx="1830339" cy="2903082"/>
          </a:xfrm>
        </p:grpSpPr>
        <p:sp>
          <p:nvSpPr>
            <p:cNvPr id="14" name="Rectangle 13"/>
            <p:cNvSpPr/>
            <p:nvPr/>
          </p:nvSpPr>
          <p:spPr>
            <a:xfrm>
              <a:off x="2119305" y="1546454"/>
              <a:ext cx="1803290" cy="2810880"/>
            </a:xfrm>
            <a:prstGeom prst="rect">
              <a:avLst/>
            </a:prstGeom>
          </p:spPr>
          <p:style>
            <a:lnRef idx="1">
              <a:schemeClr val="accent2"/>
            </a:lnRef>
            <a:fillRef idx="2">
              <a:schemeClr val="accent2"/>
            </a:fillRef>
            <a:effectRef idx="1">
              <a:schemeClr val="accent2"/>
            </a:effectRef>
            <a:fontRef idx="minor">
              <a:schemeClr val="dk1"/>
            </a:fontRef>
          </p:style>
          <p:txBody>
            <a:bodyPr/>
            <a:lstStyle/>
            <a:p>
              <a:pPr algn="ctr" rtl="1"/>
              <a:r>
                <a:rPr lang="fa-IR" sz="44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به ترتیب نزول سوره های قران</a:t>
              </a:r>
              <a:endParaRPr lang="fa-IR" sz="4400" dirty="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p:txBody>
        </p:sp>
        <p:sp>
          <p:nvSpPr>
            <p:cNvPr id="15" name="Rectangle 14"/>
            <p:cNvSpPr/>
            <p:nvPr/>
          </p:nvSpPr>
          <p:spPr>
            <a:xfrm>
              <a:off x="2146354" y="1454252"/>
              <a:ext cx="1803290" cy="28108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3360" tIns="213360" rIns="284480" bIns="320040" numCol="1" spcCol="1270" anchor="t" anchorCtr="0">
              <a:noAutofit/>
            </a:bodyPr>
            <a:lstStyle/>
            <a:p>
              <a:pPr marL="285750" lvl="1" indent="-285750" algn="r" defTabSz="1778000" rtl="1">
                <a:lnSpc>
                  <a:spcPct val="90000"/>
                </a:lnSpc>
                <a:spcBef>
                  <a:spcPct val="0"/>
                </a:spcBef>
                <a:spcAft>
                  <a:spcPct val="15000"/>
                </a:spcAft>
                <a:buChar char="••"/>
              </a:pPr>
              <a:endParaRPr lang="fa-IR" sz="4000" kern="1200" dirty="0"/>
            </a:p>
            <a:p>
              <a:pPr marL="285750" lvl="1" indent="-285750" algn="r" defTabSz="1778000" rtl="1">
                <a:lnSpc>
                  <a:spcPct val="90000"/>
                </a:lnSpc>
                <a:spcBef>
                  <a:spcPct val="0"/>
                </a:spcBef>
                <a:spcAft>
                  <a:spcPct val="15000"/>
                </a:spcAft>
                <a:buChar char="••"/>
              </a:pPr>
              <a:endParaRPr lang="fa-IR" sz="4000" kern="1200" dirty="0"/>
            </a:p>
          </p:txBody>
        </p:sp>
      </p:grpSp>
      <p:grpSp>
        <p:nvGrpSpPr>
          <p:cNvPr id="8" name="Group 7"/>
          <p:cNvGrpSpPr/>
          <p:nvPr/>
        </p:nvGrpSpPr>
        <p:grpSpPr>
          <a:xfrm>
            <a:off x="5813773" y="1537189"/>
            <a:ext cx="1803290" cy="972740"/>
            <a:chOff x="4289772" y="481511"/>
            <a:chExt cx="1803290" cy="972740"/>
          </a:xfrm>
        </p:grpSpPr>
        <p:sp>
          <p:nvSpPr>
            <p:cNvPr id="12" name="Rectangle 11"/>
            <p:cNvSpPr/>
            <p:nvPr/>
          </p:nvSpPr>
          <p:spPr>
            <a:xfrm>
              <a:off x="4289772" y="481511"/>
              <a:ext cx="1803290" cy="972740"/>
            </a:xfrm>
            <a:prstGeom prst="rect">
              <a:avLst/>
            </a:prstGeom>
            <a:scene3d>
              <a:camera prst="orthographicFront"/>
              <a:lightRig rig="threePt" dir="t"/>
            </a:scene3d>
            <a:sp3d>
              <a:bevelT prst="relaxedInset"/>
            </a:sp3d>
          </p:spPr>
          <p:style>
            <a:lnRef idx="1">
              <a:schemeClr val="accent5"/>
            </a:lnRef>
            <a:fillRef idx="2">
              <a:schemeClr val="accent5"/>
            </a:fillRef>
            <a:effectRef idx="1">
              <a:schemeClr val="accent5"/>
            </a:effectRef>
            <a:fontRef idx="minor">
              <a:schemeClr val="dk1"/>
            </a:fontRef>
          </p:style>
        </p:sp>
        <p:sp>
          <p:nvSpPr>
            <p:cNvPr id="13" name="Rectangle 12"/>
            <p:cNvSpPr/>
            <p:nvPr/>
          </p:nvSpPr>
          <p:spPr>
            <a:xfrm>
              <a:off x="4289772" y="481511"/>
              <a:ext cx="1803290" cy="972740"/>
            </a:xfrm>
            <a:prstGeom prst="rect">
              <a:avLst/>
            </a:prstGeom>
            <a:scene3d>
              <a:camera prst="orthographicFront"/>
              <a:lightRig rig="threePt" dir="t"/>
            </a:scene3d>
            <a:sp3d>
              <a:bevelT prst="relaxedInset"/>
            </a:sp3d>
          </p:spPr>
          <p:style>
            <a:lnRef idx="1">
              <a:schemeClr val="accent5"/>
            </a:lnRef>
            <a:fillRef idx="2">
              <a:schemeClr val="accent5"/>
            </a:fillRef>
            <a:effectRef idx="1">
              <a:schemeClr val="accent5"/>
            </a:effectRef>
            <a:fontRef idx="minor">
              <a:schemeClr val="dk1"/>
            </a:fontRef>
          </p:style>
          <p:txBody>
            <a:bodyPr spcFirstLastPara="0" vert="horz" wrap="square" lIns="284480" tIns="162560" rIns="284480" bIns="162560" numCol="1" spcCol="1270" anchor="ctr" anchorCtr="0">
              <a:noAutofit/>
            </a:bodyPr>
            <a:lstStyle/>
            <a:p>
              <a:pPr lvl="0" algn="ctr" defTabSz="1778000" rtl="1">
                <a:lnSpc>
                  <a:spcPct val="90000"/>
                </a:lnSpc>
                <a:spcBef>
                  <a:spcPct val="0"/>
                </a:spcBef>
                <a:spcAft>
                  <a:spcPct val="35000"/>
                </a:spcAft>
              </a:pPr>
              <a:endParaRPr lang="fa-IR" sz="4000" kern="1200"/>
            </a:p>
          </p:txBody>
        </p:sp>
      </p:grpSp>
      <p:grpSp>
        <p:nvGrpSpPr>
          <p:cNvPr id="9" name="Group 8"/>
          <p:cNvGrpSpPr/>
          <p:nvPr/>
        </p:nvGrpSpPr>
        <p:grpSpPr>
          <a:xfrm>
            <a:off x="5786446" y="2509930"/>
            <a:ext cx="1830617" cy="4207584"/>
            <a:chOff x="4262445" y="1454252"/>
            <a:chExt cx="1830617" cy="2810880"/>
          </a:xfrm>
        </p:grpSpPr>
        <p:sp>
          <p:nvSpPr>
            <p:cNvPr id="10" name="Rectangle 9"/>
            <p:cNvSpPr/>
            <p:nvPr/>
          </p:nvSpPr>
          <p:spPr>
            <a:xfrm>
              <a:off x="4262445" y="1548104"/>
              <a:ext cx="1803290" cy="2715448"/>
            </a:xfrm>
            <a:prstGeom prst="rect">
              <a:avLst/>
            </a:prstGeom>
          </p:spPr>
          <p:style>
            <a:lnRef idx="1">
              <a:schemeClr val="accent4"/>
            </a:lnRef>
            <a:fillRef idx="2">
              <a:schemeClr val="accent4"/>
            </a:fillRef>
            <a:effectRef idx="1">
              <a:schemeClr val="accent4"/>
            </a:effectRef>
            <a:fontRef idx="minor">
              <a:schemeClr val="dk1"/>
            </a:fontRef>
          </p:style>
          <p:txBody>
            <a:bodyPr/>
            <a:lstStyle/>
            <a:p>
              <a:pPr algn="ctr" rtl="1"/>
              <a:r>
                <a:rPr lang="fa-IR" sz="36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به ترتیب چینش سوره های قران یعنی از سوره حمد تا سوره ناس</a:t>
              </a:r>
              <a:endParaRPr lang="fa-IR" sz="3600" dirty="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p:txBody>
        </p:sp>
        <p:sp>
          <p:nvSpPr>
            <p:cNvPr id="11" name="Rectangle 10"/>
            <p:cNvSpPr/>
            <p:nvPr/>
          </p:nvSpPr>
          <p:spPr>
            <a:xfrm>
              <a:off x="4289772" y="1454252"/>
              <a:ext cx="1803290" cy="28108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3360" tIns="213360" rIns="284480" bIns="320040" numCol="1" spcCol="1270" anchor="t" anchorCtr="0">
              <a:noAutofit/>
            </a:bodyPr>
            <a:lstStyle/>
            <a:p>
              <a:pPr marL="285750" lvl="1" indent="-285750" algn="r" defTabSz="1778000" rtl="1">
                <a:lnSpc>
                  <a:spcPct val="90000"/>
                </a:lnSpc>
                <a:spcBef>
                  <a:spcPct val="0"/>
                </a:spcBef>
                <a:spcAft>
                  <a:spcPct val="15000"/>
                </a:spcAft>
                <a:buChar char="••"/>
              </a:pPr>
              <a:endParaRPr lang="fa-IR" sz="4000" kern="1200"/>
            </a:p>
            <a:p>
              <a:pPr marL="285750" lvl="1" indent="-285750" algn="r" defTabSz="1778000" rtl="1">
                <a:lnSpc>
                  <a:spcPct val="90000"/>
                </a:lnSpc>
                <a:spcBef>
                  <a:spcPct val="0"/>
                </a:spcBef>
                <a:spcAft>
                  <a:spcPct val="15000"/>
                </a:spcAft>
                <a:buChar char="••"/>
              </a:pPr>
              <a:endParaRPr lang="fa-IR" sz="4000" kern="1200"/>
            </a:p>
          </p:txBody>
        </p:sp>
      </p:grpSp>
      <p:sp>
        <p:nvSpPr>
          <p:cNvPr id="22" name="Rectangle 21"/>
          <p:cNvSpPr/>
          <p:nvPr/>
        </p:nvSpPr>
        <p:spPr>
          <a:xfrm>
            <a:off x="5857884" y="1714488"/>
            <a:ext cx="1731852" cy="830997"/>
          </a:xfrm>
          <a:prstGeom prst="rect">
            <a:avLst/>
          </a:prstGeom>
        </p:spPr>
        <p:txBody>
          <a:bodyPr wrap="square">
            <a:spAutoFit/>
          </a:bodyPr>
          <a:lstStyle/>
          <a:p>
            <a:pPr algn="ctr"/>
            <a:r>
              <a:rPr lang="fa-IR" sz="2400" b="1" spc="50" dirty="0" smtClean="0">
                <a:ln w="12700" cmpd="sng">
                  <a:solidFill>
                    <a:srgbClr val="002060"/>
                  </a:solidFill>
                  <a:prstDash val="solid"/>
                </a:ln>
                <a:solidFill>
                  <a:srgbClr val="FF0000"/>
                </a:solidFill>
                <a:effectLst>
                  <a:glow rad="53100">
                    <a:schemeClr val="accent6">
                      <a:satMod val="180000"/>
                      <a:alpha val="30000"/>
                    </a:schemeClr>
                  </a:glow>
                </a:effectLst>
                <a:cs typeface="B Jadid" pitchFamily="2" charset="-78"/>
              </a:rPr>
              <a:t>ترتیبی</a:t>
            </a:r>
            <a:r>
              <a:rPr lang="fa-IR" sz="2400" b="1" spc="50" dirty="0">
                <a:ln w="12700" cmpd="sng">
                  <a:solidFill>
                    <a:srgbClr val="002060"/>
                  </a:solidFill>
                  <a:prstDash val="solid"/>
                </a:ln>
                <a:solidFill>
                  <a:srgbClr val="FF0000"/>
                </a:solidFill>
                <a:effectLst>
                  <a:glow rad="53100">
                    <a:schemeClr val="accent6">
                      <a:satMod val="180000"/>
                      <a:alpha val="30000"/>
                    </a:schemeClr>
                  </a:glow>
                </a:effectLst>
                <a:cs typeface="B Jadid" pitchFamily="2" charset="-78"/>
              </a:rPr>
              <a:t> </a:t>
            </a:r>
            <a:r>
              <a:rPr lang="fa-IR" sz="2400" b="1" spc="50" dirty="0" smtClean="0">
                <a:ln w="12700" cmpd="sng">
                  <a:solidFill>
                    <a:srgbClr val="002060"/>
                  </a:solidFill>
                  <a:prstDash val="solid"/>
                </a:ln>
                <a:solidFill>
                  <a:srgbClr val="FF0000"/>
                </a:solidFill>
                <a:effectLst>
                  <a:glow rad="53100">
                    <a:schemeClr val="accent6">
                      <a:satMod val="180000"/>
                      <a:alpha val="30000"/>
                    </a:schemeClr>
                  </a:glow>
                </a:effectLst>
                <a:cs typeface="B Jadid" pitchFamily="2" charset="-78"/>
              </a:rPr>
              <a:t>چینشی </a:t>
            </a:r>
            <a:endParaRPr lang="fa-IR" sz="2400" b="1" spc="50" dirty="0">
              <a:ln w="12700" cmpd="sng">
                <a:solidFill>
                  <a:srgbClr val="002060"/>
                </a:solidFill>
                <a:prstDash val="solid"/>
              </a:ln>
              <a:solidFill>
                <a:srgbClr val="FF0000"/>
              </a:solidFill>
              <a:effectLst>
                <a:glow rad="53100">
                  <a:schemeClr val="accent6">
                    <a:satMod val="180000"/>
                    <a:alpha val="30000"/>
                  </a:schemeClr>
                </a:glow>
              </a:effectLst>
              <a:cs typeface="B Jadid" pitchFamily="2" charset="-78"/>
            </a:endParaRPr>
          </a:p>
        </p:txBody>
      </p:sp>
      <p:sp>
        <p:nvSpPr>
          <p:cNvPr id="23" name="Rectangle 22"/>
          <p:cNvSpPr/>
          <p:nvPr/>
        </p:nvSpPr>
        <p:spPr>
          <a:xfrm>
            <a:off x="3707904" y="1556792"/>
            <a:ext cx="1796780" cy="1077218"/>
          </a:xfrm>
          <a:prstGeom prst="rect">
            <a:avLst/>
          </a:prstGeom>
        </p:spPr>
        <p:txBody>
          <a:bodyPr wrap="square">
            <a:spAutoFit/>
          </a:bodyPr>
          <a:lstStyle/>
          <a:p>
            <a:pPr algn="ctr"/>
            <a:r>
              <a:rPr lang="fa-IR" sz="3200" b="1" spc="50" dirty="0" smtClean="0">
                <a:ln w="12700" cmpd="sng">
                  <a:solidFill>
                    <a:srgbClr val="002060"/>
                  </a:solidFill>
                  <a:prstDash val="solid"/>
                </a:ln>
                <a:solidFill>
                  <a:srgbClr val="FF0000"/>
                </a:solidFill>
                <a:effectLst>
                  <a:glow rad="53100">
                    <a:schemeClr val="accent6">
                      <a:satMod val="180000"/>
                      <a:alpha val="30000"/>
                    </a:schemeClr>
                  </a:glow>
                </a:effectLst>
                <a:cs typeface="B Jadid" pitchFamily="2" charset="-78"/>
              </a:rPr>
              <a:t>ترتیبی نزولی</a:t>
            </a:r>
            <a:endParaRPr lang="fa-IR" sz="3200" b="1" spc="50" dirty="0">
              <a:ln w="12700" cmpd="sng">
                <a:solidFill>
                  <a:srgbClr val="002060"/>
                </a:solidFill>
                <a:prstDash val="solid"/>
              </a:ln>
              <a:solidFill>
                <a:srgbClr val="FF0000"/>
              </a:solidFill>
              <a:effectLst>
                <a:glow rad="53100">
                  <a:schemeClr val="accent6">
                    <a:satMod val="180000"/>
                    <a:alpha val="30000"/>
                  </a:schemeClr>
                </a:glow>
              </a:effectLst>
              <a:cs typeface="B Jadid" pitchFamily="2" charset="-78"/>
            </a:endParaRPr>
          </a:p>
        </p:txBody>
      </p:sp>
      <p:sp>
        <p:nvSpPr>
          <p:cNvPr id="24" name="Rectangle 23"/>
          <p:cNvSpPr/>
          <p:nvPr/>
        </p:nvSpPr>
        <p:spPr>
          <a:xfrm>
            <a:off x="1785918" y="1714488"/>
            <a:ext cx="1513556" cy="523220"/>
          </a:xfrm>
          <a:prstGeom prst="rect">
            <a:avLst/>
          </a:prstGeom>
        </p:spPr>
        <p:txBody>
          <a:bodyPr wrap="none">
            <a:spAutoFit/>
          </a:bodyPr>
          <a:lstStyle/>
          <a:p>
            <a:r>
              <a:rPr lang="fa-IR" sz="2800" b="1" spc="50" dirty="0" smtClean="0">
                <a:ln w="12700" cmpd="sng">
                  <a:solidFill>
                    <a:srgbClr val="002060"/>
                  </a:solidFill>
                  <a:prstDash val="solid"/>
                </a:ln>
                <a:solidFill>
                  <a:srgbClr val="FF0000"/>
                </a:solidFill>
                <a:effectLst>
                  <a:glow rad="53100">
                    <a:schemeClr val="accent6">
                      <a:satMod val="180000"/>
                      <a:alpha val="30000"/>
                    </a:schemeClr>
                  </a:glow>
                </a:effectLst>
                <a:cs typeface="B Jadid" pitchFamily="2" charset="-78"/>
              </a:rPr>
              <a:t>موضوعی</a:t>
            </a:r>
            <a:endParaRPr lang="fa-IR" sz="2800" b="1" spc="50" dirty="0">
              <a:ln w="12700" cmpd="sng">
                <a:solidFill>
                  <a:srgbClr val="002060"/>
                </a:solidFill>
                <a:prstDash val="solid"/>
              </a:ln>
              <a:solidFill>
                <a:srgbClr val="FF0000"/>
              </a:solidFill>
              <a:effectLst>
                <a:glow rad="53100">
                  <a:schemeClr val="accent6">
                    <a:satMod val="180000"/>
                    <a:alpha val="30000"/>
                  </a:schemeClr>
                </a:glow>
              </a:effectLst>
              <a:cs typeface="B Jadid" pitchFamily="2" charset="-78"/>
            </a:endParaRPr>
          </a:p>
        </p:txBody>
      </p:sp>
      <p:sp>
        <p:nvSpPr>
          <p:cNvPr id="25" name="Flowchart: Punched Tape 24"/>
          <p:cNvSpPr/>
          <p:nvPr/>
        </p:nvSpPr>
        <p:spPr>
          <a:xfrm>
            <a:off x="1428728" y="285728"/>
            <a:ext cx="6215106" cy="1143008"/>
          </a:xfrm>
          <a:prstGeom prst="flowChartPunchedTape">
            <a:avLst/>
          </a:prstGeom>
          <a:blipFill>
            <a:blip r:embed="rId2"/>
            <a:tile tx="0" ty="0" sx="100000" sy="100000" flip="none" algn="tl"/>
          </a:blipFill>
        </p:spPr>
        <p:style>
          <a:lnRef idx="1">
            <a:schemeClr val="accent6"/>
          </a:lnRef>
          <a:fillRef idx="2">
            <a:schemeClr val="accent6"/>
          </a:fillRef>
          <a:effectRef idx="1">
            <a:schemeClr val="accent6"/>
          </a:effectRef>
          <a:fontRef idx="minor">
            <a:schemeClr val="dk1"/>
          </a:fontRef>
        </p:style>
        <p:txBody>
          <a:bodyPr rtlCol="1" anchor="ctr">
            <a:scene3d>
              <a:camera prst="orthographicFront"/>
              <a:lightRig rig="threePt" dir="t"/>
            </a:scene3d>
            <a:sp3d extrusionH="57150">
              <a:bevelT w="38100" h="38100" prst="relaxedInset"/>
            </a:sp3d>
          </a:bodyPr>
          <a:lstStyle/>
          <a:p>
            <a:pPr algn="ctr">
              <a:buNone/>
            </a:pPr>
            <a:r>
              <a:rPr lang="fa-IR" sz="3600" b="1" dirty="0" smtClean="0">
                <a:solidFill>
                  <a:srgbClr val="00B050"/>
                </a:solidFill>
              </a:rPr>
              <a:t>شیوه بررسی آیات مهدویت </a:t>
            </a:r>
          </a:p>
        </p:txBody>
      </p:sp>
    </p:spTree>
    <p:extLst>
      <p:ext uri="{BB962C8B-B14F-4D97-AF65-F5344CB8AC3E}">
        <p14:creationId xmlns:p14="http://schemas.microsoft.com/office/powerpoint/2010/main" val="271127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linds(horizontal)">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ox(i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par>
                                <p:cTn id="21" presetID="3" presetClass="entr" presetSubtype="1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ox(in)">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blinds(horizontal)">
                                      <p:cBhvr>
                                        <p:cTn id="33" dur="500"/>
                                        <p:tgtEl>
                                          <p:spTgt spid="24"/>
                                        </p:tgtEl>
                                      </p:cBhvr>
                                    </p:animEffect>
                                  </p:childTnLst>
                                </p:cTn>
                              </p:par>
                              <p:par>
                                <p:cTn id="34" presetID="3" presetClass="entr" presetSubtype="10" fill="hold" nodeType="with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blinds(horizontal)">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box(in)">
                                      <p:cBhvr>
                                        <p:cTn id="4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8604"/>
            <a:ext cx="9144000" cy="5697559"/>
          </a:xfrm>
        </p:spPr>
        <p:txBody>
          <a:bodyPr>
            <a:normAutofit/>
          </a:bodyPr>
          <a:lstStyle/>
          <a:p>
            <a:pPr algn="r">
              <a:buNone/>
            </a:pPr>
            <a:endParaRPr lang="en-US" dirty="0"/>
          </a:p>
        </p:txBody>
      </p:sp>
      <p:sp>
        <p:nvSpPr>
          <p:cNvPr id="4" name="Down Ribbon 3"/>
          <p:cNvSpPr/>
          <p:nvPr/>
        </p:nvSpPr>
        <p:spPr>
          <a:xfrm>
            <a:off x="0" y="0"/>
            <a:ext cx="9144000" cy="1071570"/>
          </a:xfrm>
          <a:prstGeom prst="ribbon">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sz="3200" dirty="0" smtClean="0">
                <a:ln w="18415" cmpd="sng">
                  <a:solidFill>
                    <a:srgbClr val="00B050"/>
                  </a:solidFill>
                  <a:prstDash val="solid"/>
                </a:ln>
                <a:solidFill>
                  <a:srgbClr val="FFC000"/>
                </a:solidFill>
                <a:effectLst>
                  <a:outerShdw blurRad="63500" dir="3600000" algn="tl" rotWithShape="0">
                    <a:srgbClr val="000000">
                      <a:alpha val="70000"/>
                    </a:srgbClr>
                  </a:outerShdw>
                </a:effectLst>
                <a:cs typeface="B Jadid" pitchFamily="2" charset="-78"/>
              </a:rPr>
              <a:t>نمونه ای از آیات مهدویت</a:t>
            </a:r>
            <a:endParaRPr lang="fa-IR" sz="3200" dirty="0">
              <a:ln w="18415" cmpd="sng">
                <a:solidFill>
                  <a:srgbClr val="00B050"/>
                </a:solidFill>
                <a:prstDash val="solid"/>
              </a:ln>
              <a:solidFill>
                <a:srgbClr val="FFC000"/>
              </a:solidFill>
              <a:effectLst>
                <a:outerShdw blurRad="63500" dir="3600000" algn="tl" rotWithShape="0">
                  <a:srgbClr val="000000">
                    <a:alpha val="70000"/>
                  </a:srgbClr>
                </a:outerShdw>
              </a:effectLst>
              <a:cs typeface="B Jadid" pitchFamily="2" charset="-78"/>
            </a:endParaRPr>
          </a:p>
        </p:txBody>
      </p:sp>
      <p:sp>
        <p:nvSpPr>
          <p:cNvPr id="5" name="Rounded Rectangle 4"/>
          <p:cNvSpPr/>
          <p:nvPr/>
        </p:nvSpPr>
        <p:spPr>
          <a:xfrm>
            <a:off x="285720" y="1571612"/>
            <a:ext cx="8572560" cy="2361444"/>
          </a:xfrm>
          <a:prstGeom prst="roundRect">
            <a:avLst/>
          </a:prstGeom>
        </p:spPr>
        <p:style>
          <a:lnRef idx="2">
            <a:schemeClr val="accent6"/>
          </a:lnRef>
          <a:fillRef idx="1">
            <a:schemeClr val="lt1"/>
          </a:fillRef>
          <a:effectRef idx="0">
            <a:schemeClr val="accent6"/>
          </a:effectRef>
          <a:fontRef idx="minor">
            <a:schemeClr val="dk1"/>
          </a:fontRef>
        </p:style>
        <p:txBody>
          <a:bodyPr rtlCol="1" anchor="ctr">
            <a:scene3d>
              <a:camera prst="orthographicFront"/>
              <a:lightRig rig="threePt" dir="t"/>
            </a:scene3d>
            <a:sp3d extrusionH="57150">
              <a:bevelT w="38100" h="38100" prst="relaxedInset"/>
            </a:sp3d>
          </a:bodyPr>
          <a:lstStyle/>
          <a:p>
            <a:pPr algn="ctr">
              <a:buNone/>
            </a:pPr>
            <a:r>
              <a:rPr lang="fa-IR" sz="2000" b="1" spc="50" dirty="0" smtClean="0">
                <a:ln w="12700" cmpd="sng">
                  <a:solidFill>
                    <a:schemeClr val="accent6">
                      <a:satMod val="120000"/>
                      <a:shade val="80000"/>
                    </a:schemeClr>
                  </a:solidFill>
                  <a:prstDash val="solid"/>
                </a:ln>
                <a:solidFill>
                  <a:schemeClr val="tx1"/>
                </a:solidFill>
                <a:effectLst/>
                <a:cs typeface="B Arabic Style" pitchFamily="2" charset="-78"/>
              </a:rPr>
              <a:t>«</a:t>
            </a:r>
            <a:r>
              <a:rPr lang="fa-IR" sz="4000" b="1" spc="50" dirty="0" smtClean="0">
                <a:ln w="12700" cmpd="sng">
                  <a:solidFill>
                    <a:schemeClr val="accent6">
                      <a:satMod val="120000"/>
                      <a:shade val="80000"/>
                    </a:schemeClr>
                  </a:solidFill>
                  <a:prstDash val="solid"/>
                </a:ln>
                <a:solidFill>
                  <a:schemeClr val="tx1"/>
                </a:solidFill>
                <a:effectLst/>
                <a:cs typeface="B Arabic Style" pitchFamily="2" charset="-78"/>
              </a:rPr>
              <a:t> </a:t>
            </a:r>
            <a:r>
              <a:rPr lang="fa-IR" sz="4000" b="1" u="sng" spc="50" dirty="0" smtClean="0">
                <a:ln w="12700" cmpd="sng">
                  <a:solidFill>
                    <a:schemeClr val="accent6">
                      <a:satMod val="120000"/>
                      <a:shade val="80000"/>
                    </a:schemeClr>
                  </a:solidFill>
                  <a:prstDash val="solid"/>
                </a:ln>
                <a:solidFill>
                  <a:schemeClr val="tx1"/>
                </a:solidFill>
                <a:effectLst/>
                <a:cs typeface="B Arabic Style" pitchFamily="2" charset="-78"/>
              </a:rPr>
              <a:t>تَنَزَّلُ</a:t>
            </a:r>
            <a:r>
              <a:rPr lang="fa-IR" sz="4000" b="1" spc="50" dirty="0" smtClean="0">
                <a:ln w="12700" cmpd="sng">
                  <a:solidFill>
                    <a:schemeClr val="accent6">
                      <a:satMod val="120000"/>
                      <a:shade val="80000"/>
                    </a:schemeClr>
                  </a:solidFill>
                  <a:prstDash val="solid"/>
                </a:ln>
                <a:solidFill>
                  <a:schemeClr val="tx1"/>
                </a:solidFill>
                <a:effectLst/>
                <a:cs typeface="B Arabic Style" pitchFamily="2" charset="-78"/>
              </a:rPr>
              <a:t> الْمَلائِكَةُ وَ </a:t>
            </a:r>
            <a:r>
              <a:rPr lang="fa-IR" sz="4000" b="1" u="sng" spc="50" dirty="0" smtClean="0">
                <a:ln w="12700" cmpd="sng">
                  <a:solidFill>
                    <a:schemeClr val="accent6">
                      <a:satMod val="120000"/>
                      <a:shade val="80000"/>
                    </a:schemeClr>
                  </a:solidFill>
                  <a:prstDash val="solid"/>
                </a:ln>
                <a:solidFill>
                  <a:schemeClr val="tx1"/>
                </a:solidFill>
                <a:effectLst/>
                <a:cs typeface="B Arabic Style" pitchFamily="2" charset="-78"/>
              </a:rPr>
              <a:t>الرُّوحُ</a:t>
            </a:r>
            <a:r>
              <a:rPr lang="fa-IR" sz="4000" b="1" spc="50" dirty="0" smtClean="0">
                <a:ln w="12700" cmpd="sng">
                  <a:solidFill>
                    <a:schemeClr val="accent6">
                      <a:satMod val="120000"/>
                      <a:shade val="80000"/>
                    </a:schemeClr>
                  </a:solidFill>
                  <a:prstDash val="solid"/>
                </a:ln>
                <a:solidFill>
                  <a:schemeClr val="tx1"/>
                </a:solidFill>
                <a:effectLst/>
                <a:cs typeface="B Arabic Style" pitchFamily="2" charset="-78"/>
              </a:rPr>
              <a:t> فيها بِإِذْنِ رَبِّهِمْ مِنْ </a:t>
            </a:r>
            <a:r>
              <a:rPr lang="fa-IR" sz="4000" b="1" u="sng" spc="50" dirty="0" smtClean="0">
                <a:ln w="12700" cmpd="sng">
                  <a:solidFill>
                    <a:schemeClr val="accent6">
                      <a:satMod val="120000"/>
                      <a:shade val="80000"/>
                    </a:schemeClr>
                  </a:solidFill>
                  <a:prstDash val="solid"/>
                </a:ln>
                <a:solidFill>
                  <a:schemeClr val="tx1"/>
                </a:solidFill>
                <a:effectLst/>
                <a:cs typeface="B Arabic Style" pitchFamily="2" charset="-78"/>
              </a:rPr>
              <a:t>كُلِّ أَمْرٍ </a:t>
            </a:r>
            <a:r>
              <a:rPr lang="fa-IR" sz="2000" b="1" spc="50" dirty="0" smtClean="0">
                <a:ln w="12700" cmpd="sng">
                  <a:solidFill>
                    <a:schemeClr val="accent6">
                      <a:satMod val="120000"/>
                      <a:shade val="80000"/>
                    </a:schemeClr>
                  </a:solidFill>
                  <a:prstDash val="solid"/>
                </a:ln>
                <a:solidFill>
                  <a:schemeClr val="tx1"/>
                </a:solidFill>
                <a:effectLst/>
                <a:cs typeface="B Arabic Style" pitchFamily="2" charset="-78"/>
              </a:rPr>
              <a:t>» </a:t>
            </a:r>
          </a:p>
          <a:p>
            <a:pPr>
              <a:buNone/>
            </a:pPr>
            <a:r>
              <a:rPr lang="fa-IR" sz="2000" b="1" dirty="0" smtClean="0">
                <a:solidFill>
                  <a:schemeClr val="tx1"/>
                </a:solidFill>
                <a:cs typeface="2  Tehran" pitchFamily="2" charset="-78"/>
              </a:rPr>
              <a:t>قدر 4:97 	</a:t>
            </a:r>
            <a:endParaRPr lang="fa-IR" sz="1400" b="1" dirty="0" smtClean="0">
              <a:solidFill>
                <a:schemeClr val="tx1"/>
              </a:solidFill>
              <a:cs typeface="2  Tehran" pitchFamily="2" charset="-78"/>
            </a:endParaRPr>
          </a:p>
          <a:p>
            <a:pPr algn="ctr" rtl="1">
              <a:buNone/>
            </a:pPr>
            <a:r>
              <a:rPr lang="fa-IR" sz="1400" b="1" dirty="0" smtClean="0">
                <a:solidFill>
                  <a:schemeClr val="tx1"/>
                </a:solidFill>
                <a:cs typeface="2  Tehran" pitchFamily="2" charset="-78"/>
              </a:rPr>
              <a:t>		</a:t>
            </a:r>
            <a:endParaRPr lang="fa-IR" sz="2400" b="1" dirty="0" smtClean="0">
              <a:solidFill>
                <a:schemeClr val="tx1"/>
              </a:solidFill>
              <a:cs typeface="2  Tehran" pitchFamily="2" charset="-78"/>
            </a:endParaRPr>
          </a:p>
        </p:txBody>
      </p:sp>
      <p:sp>
        <p:nvSpPr>
          <p:cNvPr id="6" name="Rounded Rectangle 5"/>
          <p:cNvSpPr/>
          <p:nvPr/>
        </p:nvSpPr>
        <p:spPr>
          <a:xfrm>
            <a:off x="285720" y="4286256"/>
            <a:ext cx="8501122" cy="2071702"/>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fa-IR" sz="3600" dirty="0" smtClean="0">
                <a:ln>
                  <a:solidFill>
                    <a:schemeClr val="tx1"/>
                  </a:solidFill>
                </a:ln>
                <a:solidFill>
                  <a:schemeClr val="tx1"/>
                </a:solidFill>
                <a:cs typeface="B Koodak" pitchFamily="2" charset="-78"/>
              </a:rPr>
              <a:t>فرشتگان و «روح» در آن شب به اذن پروردگارشان براى </a:t>
            </a:r>
            <a:r>
              <a:rPr lang="fa-IR" sz="2800" dirty="0" smtClean="0">
                <a:ln>
                  <a:solidFill>
                    <a:schemeClr val="tx1"/>
                  </a:solidFill>
                </a:ln>
                <a:solidFill>
                  <a:schemeClr val="tx1"/>
                </a:solidFill>
                <a:cs typeface="B Koodak" pitchFamily="2" charset="-78"/>
              </a:rPr>
              <a:t>(تقدير) </a:t>
            </a:r>
            <a:r>
              <a:rPr lang="fa-IR" sz="3600" dirty="0" smtClean="0">
                <a:ln>
                  <a:solidFill>
                    <a:schemeClr val="tx1"/>
                  </a:solidFill>
                </a:ln>
                <a:solidFill>
                  <a:schemeClr val="tx1"/>
                </a:solidFill>
                <a:cs typeface="B Koodak" pitchFamily="2" charset="-78"/>
              </a:rPr>
              <a:t>هر كارى نازل مى‏شوند. </a:t>
            </a:r>
            <a:endParaRPr lang="fa-IR" sz="3600" dirty="0">
              <a:ln>
                <a:solidFill>
                  <a:schemeClr val="tx1"/>
                </a:solidFill>
              </a:ln>
              <a:solidFill>
                <a:schemeClr val="tx1"/>
              </a:solidFill>
              <a:cs typeface="B Koodak" pitchFamily="2" charset="-78"/>
            </a:endParaRPr>
          </a:p>
        </p:txBody>
      </p:sp>
    </p:spTree>
    <p:extLst>
      <p:ext uri="{BB962C8B-B14F-4D97-AF65-F5344CB8AC3E}">
        <p14:creationId xmlns:p14="http://schemas.microsoft.com/office/powerpoint/2010/main" val="803496165"/>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scene3d>
              <a:camera prst="orthographicFront"/>
              <a:lightRig rig="threePt" dir="t"/>
            </a:scene3d>
            <a:sp3d extrusionH="57150">
              <a:bevelT w="38100" h="38100" prst="relaxedInset"/>
            </a:sp3d>
          </a:bodyPr>
          <a:lstStyle/>
          <a:p>
            <a:pPr algn="ctr">
              <a:buNone/>
            </a:pPr>
            <a:endParaRPr lang="fa-IR" sz="3600" dirty="0" smtClean="0">
              <a:ln w="18415" cmpd="sng">
                <a:solidFill>
                  <a:srgbClr val="FFC000"/>
                </a:solidFill>
                <a:prstDash val="solid"/>
              </a:ln>
              <a:solidFill>
                <a:srgbClr val="00B0F0"/>
              </a:solidFill>
              <a:effectLst>
                <a:outerShdw blurRad="63500" dir="3600000" algn="tl" rotWithShape="0">
                  <a:srgbClr val="000000">
                    <a:alpha val="70000"/>
                  </a:srgbClr>
                </a:outerShdw>
              </a:effectLst>
              <a:cs typeface="B Jadid" pitchFamily="2" charset="-78"/>
            </a:endParaRPr>
          </a:p>
        </p:txBody>
      </p:sp>
      <p:sp>
        <p:nvSpPr>
          <p:cNvPr id="4" name="Curved Down Arrow 3"/>
          <p:cNvSpPr/>
          <p:nvPr/>
        </p:nvSpPr>
        <p:spPr>
          <a:xfrm>
            <a:off x="3178959" y="1308090"/>
            <a:ext cx="2857520" cy="1000108"/>
          </a:xfrm>
          <a:prstGeom prst="curvedDownArrow">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solidFill>
                <a:schemeClr val="tx1"/>
              </a:solidFill>
            </a:endParaRPr>
          </a:p>
        </p:txBody>
      </p:sp>
      <p:sp>
        <p:nvSpPr>
          <p:cNvPr id="5" name="Rounded Rectangle 4"/>
          <p:cNvSpPr/>
          <p:nvPr/>
        </p:nvSpPr>
        <p:spPr>
          <a:xfrm>
            <a:off x="428596" y="1308090"/>
            <a:ext cx="8358246" cy="4929222"/>
          </a:xfrm>
          <a:prstGeom prst="roundRect">
            <a:avLst/>
          </a:prstGeom>
          <a:scene3d>
            <a:camera prst="orthographicFront"/>
            <a:lightRig rig="threePt" dir="t"/>
          </a:scene3d>
          <a:sp3d>
            <a:bevelT prst="angle"/>
          </a:sp3d>
        </p:spPr>
        <p:style>
          <a:lnRef idx="1">
            <a:schemeClr val="accent3"/>
          </a:lnRef>
          <a:fillRef idx="2">
            <a:schemeClr val="accent3"/>
          </a:fillRef>
          <a:effectRef idx="1">
            <a:schemeClr val="accent3"/>
          </a:effectRef>
          <a:fontRef idx="minor">
            <a:schemeClr val="dk1"/>
          </a:fontRef>
        </p:style>
        <p:txBody>
          <a:bodyPr rtlCol="1" anchor="ctr">
            <a:sp3d extrusionH="57150">
              <a:bevelT w="38100" h="38100" prst="relaxedInset"/>
            </a:sp3d>
          </a:bodyPr>
          <a:lstStyle/>
          <a:p>
            <a:pPr algn="r" rtl="1">
              <a:buNone/>
            </a:pPr>
            <a:endParaRPr lang="fa-IR" sz="48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a:p>
            <a:pPr algn="r" rtl="1">
              <a:buFont typeface="Wingdings" pitchFamily="2" charset="2"/>
              <a:buChar char="q"/>
            </a:pPr>
            <a:r>
              <a:rPr lang="fa-IR" sz="48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 إستمرارِ وجودِ شبِ قدر در هر سال تا قیامت </a:t>
            </a:r>
          </a:p>
          <a:p>
            <a:pPr algn="r">
              <a:buNone/>
            </a:pPr>
            <a:endParaRPr lang="fa-IR"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a:p>
            <a:pPr algn="r">
              <a:buNone/>
            </a:pPr>
            <a:r>
              <a:rPr lang="fa-IR"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 </a:t>
            </a:r>
            <a:endParaRPr lang="en-US"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a:p>
            <a:pPr algn="r" rtl="1">
              <a:buNone/>
            </a:pPr>
            <a:endParaRPr lang="fa-IR" dirty="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p:txBody>
      </p:sp>
    </p:spTree>
    <p:extLst>
      <p:ext uri="{BB962C8B-B14F-4D97-AF65-F5344CB8AC3E}">
        <p14:creationId xmlns:p14="http://schemas.microsoft.com/office/powerpoint/2010/main" val="23209125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scene3d>
              <a:camera prst="orthographicFront"/>
              <a:lightRig rig="threePt" dir="t"/>
            </a:scene3d>
            <a:sp3d extrusionH="57150">
              <a:bevelT w="38100" h="38100" prst="relaxedInset"/>
            </a:sp3d>
          </a:bodyPr>
          <a:lstStyle/>
          <a:p>
            <a:pPr algn="ctr">
              <a:buNone/>
            </a:pPr>
            <a:endParaRPr lang="fa-IR" sz="3600" dirty="0" smtClean="0">
              <a:ln w="18415" cmpd="sng">
                <a:solidFill>
                  <a:srgbClr val="FFC000"/>
                </a:solidFill>
                <a:prstDash val="solid"/>
              </a:ln>
              <a:solidFill>
                <a:srgbClr val="00B0F0"/>
              </a:solidFill>
              <a:effectLst>
                <a:outerShdw blurRad="63500" dir="3600000" algn="tl" rotWithShape="0">
                  <a:srgbClr val="000000">
                    <a:alpha val="70000"/>
                  </a:srgbClr>
                </a:outerShdw>
              </a:effectLst>
              <a:cs typeface="B Jadid" pitchFamily="2" charset="-78"/>
            </a:endParaRPr>
          </a:p>
        </p:txBody>
      </p:sp>
      <p:sp>
        <p:nvSpPr>
          <p:cNvPr id="4" name="Curved Down Arrow 3"/>
          <p:cNvSpPr/>
          <p:nvPr/>
        </p:nvSpPr>
        <p:spPr>
          <a:xfrm>
            <a:off x="3143240" y="1484784"/>
            <a:ext cx="2857520" cy="1000108"/>
          </a:xfrm>
          <a:prstGeom prst="curvedDownArrow">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solidFill>
                <a:schemeClr val="tx1"/>
              </a:solidFill>
            </a:endParaRPr>
          </a:p>
        </p:txBody>
      </p:sp>
      <p:sp>
        <p:nvSpPr>
          <p:cNvPr id="6" name="Oval 5"/>
          <p:cNvSpPr/>
          <p:nvPr/>
        </p:nvSpPr>
        <p:spPr>
          <a:xfrm>
            <a:off x="0" y="1285860"/>
            <a:ext cx="9144000" cy="5311492"/>
          </a:xfrm>
          <a:prstGeom prst="ellipse">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sz="28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a:p>
            <a:pPr algn="ctr"/>
            <a:r>
              <a:rPr lang="fa-IR" sz="28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قال الإمام أحمد بن حنبل : </a:t>
            </a:r>
          </a:p>
          <a:p>
            <a:pPr algn="ctr"/>
            <a:r>
              <a:rPr lang="fa-IR" sz="28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 </a:t>
            </a:r>
            <a:r>
              <a:rPr lang="fa-IR" sz="40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قلت: يا رسول اللّه، أخبرني عن ليلة القدر أ في رمضان هي أو في غيره؟ قال: «بل هي في رمضان» قلت: تكون مع الأنبياء ما كانوا فإذا قبضوا رفعت أم هي إلى يوم القيامة؟ قال: </a:t>
            </a:r>
            <a:r>
              <a:rPr lang="fa-IR" sz="4000" dirty="0" smtClean="0">
                <a:ln w="18415" cmpd="sng">
                  <a:solidFill>
                    <a:schemeClr val="tx1"/>
                  </a:solidFill>
                  <a:prstDash val="solid"/>
                </a:ln>
                <a:solidFill>
                  <a:srgbClr val="FF0000"/>
                </a:solidFill>
                <a:effectLst>
                  <a:outerShdw blurRad="63500" dir="3600000" algn="tl" rotWithShape="0">
                    <a:srgbClr val="000000">
                      <a:alpha val="70000"/>
                    </a:srgbClr>
                  </a:outerShdw>
                </a:effectLst>
                <a:cs typeface="B Koodak" pitchFamily="2" charset="-78"/>
              </a:rPr>
              <a:t>«بل هي إلى يوم القيامة»</a:t>
            </a:r>
            <a:endParaRPr lang="fa-IR" dirty="0" smtClean="0">
              <a:ln w="18415" cmpd="sng">
                <a:solidFill>
                  <a:schemeClr val="tx1"/>
                </a:solidFill>
                <a:prstDash val="solid"/>
              </a:ln>
              <a:solidFill>
                <a:srgbClr val="FF0000"/>
              </a:solidFill>
              <a:effectLst>
                <a:outerShdw blurRad="63500" dir="3600000" algn="tl" rotWithShape="0">
                  <a:srgbClr val="000000">
                    <a:alpha val="70000"/>
                  </a:srgbClr>
                </a:outerShdw>
              </a:effectLst>
              <a:cs typeface="B Koodak" pitchFamily="2" charset="-78"/>
            </a:endParaRPr>
          </a:p>
          <a:p>
            <a:pPr algn="ctr"/>
            <a:r>
              <a:rPr lang="fa-IR"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 </a:t>
            </a:r>
            <a:r>
              <a:rPr lang="fa-IR" sz="1400" dirty="0" smtClean="0">
                <a:ln w="18415" cmpd="sng">
                  <a:solidFill>
                    <a:srgbClr val="00B050"/>
                  </a:solidFill>
                  <a:prstDash val="solid"/>
                </a:ln>
                <a:solidFill>
                  <a:srgbClr val="FF0000"/>
                </a:solidFill>
                <a:cs typeface="B Koodak" pitchFamily="2" charset="-78"/>
              </a:rPr>
              <a:t>تفسیر  القران العظیم ابن کثیر ج8 ص 429 </a:t>
            </a:r>
          </a:p>
          <a:p>
            <a:pPr algn="ctr"/>
            <a:r>
              <a:rPr lang="fa-IR" sz="1400" dirty="0" smtClean="0">
                <a:ln w="18415" cmpd="sng">
                  <a:solidFill>
                    <a:srgbClr val="00B050"/>
                  </a:solidFill>
                  <a:prstDash val="solid"/>
                </a:ln>
                <a:solidFill>
                  <a:srgbClr val="FF0000"/>
                </a:solidFill>
                <a:cs typeface="B Koodak" pitchFamily="2" charset="-78"/>
              </a:rPr>
              <a:t>و تفسیر الدرالمنثور ج6 ص373 ذیل آیه 4 قدر</a:t>
            </a:r>
            <a:r>
              <a:rPr lang="fa-IR" sz="14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 </a:t>
            </a:r>
            <a:endParaRPr lang="fa-IR" dirty="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p:txBody>
      </p:sp>
    </p:spTree>
    <p:extLst>
      <p:ext uri="{BB962C8B-B14F-4D97-AF65-F5344CB8AC3E}">
        <p14:creationId xmlns:p14="http://schemas.microsoft.com/office/powerpoint/2010/main" val="2818651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ln>
                  <a:solidFill>
                    <a:sysClr val="windowText" lastClr="000000"/>
                  </a:solidFill>
                </a:ln>
                <a:solidFill>
                  <a:srgbClr val="FF0000"/>
                </a:solidFill>
              </a:rPr>
              <a:t>ضرورت شناخت امام زمان عج از قرآن</a:t>
            </a:r>
            <a:endParaRPr lang="fa-IR" b="1" dirty="0">
              <a:ln>
                <a:solidFill>
                  <a:sysClr val="windowText" lastClr="000000"/>
                </a:solidFill>
              </a:ln>
              <a:solidFill>
                <a:srgbClr val="FF0000"/>
              </a:solidFill>
            </a:endParaRPr>
          </a:p>
        </p:txBody>
      </p:sp>
      <p:sp>
        <p:nvSpPr>
          <p:cNvPr id="3" name="Content Placeholder 2"/>
          <p:cNvSpPr>
            <a:spLocks noGrp="1"/>
          </p:cNvSpPr>
          <p:nvPr>
            <p:ph idx="1"/>
          </p:nvPr>
        </p:nvSpPr>
        <p:spPr/>
        <p:txBody>
          <a:bodyPr>
            <a:normAutofit/>
          </a:bodyPr>
          <a:lstStyle/>
          <a:p>
            <a:pPr marL="0" indent="0" algn="ctr">
              <a:buNone/>
            </a:pPr>
            <a:r>
              <a:rPr lang="fa-IR" sz="8800" b="1" dirty="0" smtClean="0">
                <a:ln w="22225">
                  <a:solidFill>
                    <a:sysClr val="windowText" lastClr="000000"/>
                  </a:solidFill>
                  <a:prstDash val="solid"/>
                </a:ln>
                <a:solidFill>
                  <a:schemeClr val="accent2">
                    <a:lumMod val="40000"/>
                    <a:lumOff val="60000"/>
                  </a:schemeClr>
                </a:solidFill>
              </a:rPr>
              <a:t>بهترین مرجع برای شناخت حجت خدا، کلام خداست.</a:t>
            </a:r>
            <a:endParaRPr lang="fa-IR" sz="8800" b="1" dirty="0">
              <a:ln w="22225">
                <a:solidFill>
                  <a:sysClr val="windowText" lastClr="000000"/>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23404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scene3d>
              <a:camera prst="orthographicFront"/>
              <a:lightRig rig="threePt" dir="t"/>
            </a:scene3d>
            <a:sp3d extrusionH="57150">
              <a:bevelT w="38100" h="38100" prst="relaxedInset"/>
            </a:sp3d>
          </a:bodyPr>
          <a:lstStyle/>
          <a:p>
            <a:pPr algn="ctr">
              <a:buNone/>
            </a:pPr>
            <a:endParaRPr lang="fa-IR" sz="3600" dirty="0" smtClean="0">
              <a:ln w="18415" cmpd="sng">
                <a:solidFill>
                  <a:srgbClr val="FFC000"/>
                </a:solidFill>
                <a:prstDash val="solid"/>
              </a:ln>
              <a:solidFill>
                <a:srgbClr val="00B0F0"/>
              </a:solidFill>
              <a:effectLst>
                <a:outerShdw blurRad="63500" dir="3600000" algn="tl" rotWithShape="0">
                  <a:srgbClr val="000000">
                    <a:alpha val="70000"/>
                  </a:srgbClr>
                </a:outerShdw>
              </a:effectLst>
              <a:cs typeface="2  Tehran" pitchFamily="2" charset="-78"/>
            </a:endParaRPr>
          </a:p>
        </p:txBody>
      </p:sp>
      <p:sp>
        <p:nvSpPr>
          <p:cNvPr id="4" name="Curved Down Arrow 3"/>
          <p:cNvSpPr/>
          <p:nvPr/>
        </p:nvSpPr>
        <p:spPr>
          <a:xfrm>
            <a:off x="3419872" y="1412776"/>
            <a:ext cx="2857520" cy="1000108"/>
          </a:xfrm>
          <a:prstGeom prst="curvedDownArrow">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solidFill>
                <a:schemeClr val="tx1"/>
              </a:solidFill>
            </a:endParaRPr>
          </a:p>
        </p:txBody>
      </p:sp>
      <p:sp>
        <p:nvSpPr>
          <p:cNvPr id="6" name="Oval 5"/>
          <p:cNvSpPr/>
          <p:nvPr/>
        </p:nvSpPr>
        <p:spPr>
          <a:xfrm>
            <a:off x="0" y="548680"/>
            <a:ext cx="9144000" cy="5880716"/>
          </a:xfrm>
          <a:prstGeom prst="ellipse">
            <a:avLst/>
          </a:prstGeom>
        </p:spPr>
        <p:style>
          <a:lnRef idx="1">
            <a:schemeClr val="accent6"/>
          </a:lnRef>
          <a:fillRef idx="2">
            <a:schemeClr val="accent6"/>
          </a:fillRef>
          <a:effectRef idx="1">
            <a:schemeClr val="accent6"/>
          </a:effectRef>
          <a:fontRef idx="minor">
            <a:schemeClr val="dk1"/>
          </a:fontRef>
        </p:style>
        <p:txBody>
          <a:bodyPr rtlCol="1" anchor="ctr"/>
          <a:lstStyle/>
          <a:p>
            <a:pPr algn="ctr" rtl="1">
              <a:buNone/>
            </a:pPr>
            <a:endParaRPr lang="fa-IR" sz="36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a:p>
            <a:pPr algn="ctr" rtl="1">
              <a:buNone/>
            </a:pPr>
            <a:endParaRPr lang="fa-IR" sz="36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a:p>
            <a:pPr algn="ctr" rtl="1">
              <a:buNone/>
            </a:pPr>
            <a:r>
              <a:rPr lang="fa-IR" sz="40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إستمرارِ وجودِ شبِ قدر أمری قطعی و مسلّم است</a:t>
            </a:r>
          </a:p>
          <a:p>
            <a:pPr algn="ctr" rtl="1">
              <a:buNone/>
            </a:pPr>
            <a:endParaRPr lang="fa-IR" sz="36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a:p>
            <a:pPr algn="ctr" rtl="1">
              <a:buNone/>
            </a:pPr>
            <a:endParaRPr lang="fa-IR" sz="3600" dirty="0" smtClean="0">
              <a:ln w="18415" cmpd="sng">
                <a:solidFill>
                  <a:srgbClr val="FFC000"/>
                </a:solidFill>
                <a:prstDash val="solid"/>
              </a:ln>
              <a:solidFill>
                <a:schemeClr val="tx1"/>
              </a:solidFill>
              <a:effectLst>
                <a:glow rad="101600">
                  <a:schemeClr val="accent2">
                    <a:satMod val="175000"/>
                    <a:alpha val="40000"/>
                  </a:schemeClr>
                </a:glow>
                <a:outerShdw blurRad="63500" dir="3600000" algn="tl" rotWithShape="0">
                  <a:srgbClr val="000000">
                    <a:alpha val="70000"/>
                  </a:srgbClr>
                </a:outerShdw>
              </a:effectLst>
              <a:cs typeface="B Koodak" pitchFamily="2" charset="-78"/>
            </a:endParaRPr>
          </a:p>
          <a:p>
            <a:pPr algn="ctr" rtl="1">
              <a:buNone/>
            </a:pPr>
            <a:r>
              <a:rPr lang="fa-IR" sz="3600" dirty="0" smtClean="0">
                <a:ln w="18415" cmpd="sng">
                  <a:solidFill>
                    <a:schemeClr val="tx1"/>
                  </a:solidFill>
                  <a:prstDash val="solid"/>
                </a:ln>
                <a:solidFill>
                  <a:schemeClr val="tx1"/>
                </a:solidFill>
                <a:effectLst>
                  <a:glow rad="101600">
                    <a:schemeClr val="accent2">
                      <a:satMod val="175000"/>
                      <a:alpha val="40000"/>
                    </a:schemeClr>
                  </a:glow>
                  <a:outerShdw blurRad="63500" dir="3600000" algn="tl" rotWithShape="0">
                    <a:srgbClr val="000000">
                      <a:alpha val="70000"/>
                    </a:srgbClr>
                  </a:outerShdw>
                </a:effectLst>
                <a:cs typeface="B Koodak" pitchFamily="2" charset="-78"/>
              </a:rPr>
              <a:t>1 -روایات متعدد در کُتُبِ فریقین </a:t>
            </a:r>
          </a:p>
          <a:p>
            <a:pPr algn="ctr" rtl="1">
              <a:buNone/>
            </a:pPr>
            <a:r>
              <a:rPr lang="fa-IR" sz="3600" dirty="0" smtClean="0">
                <a:ln w="18415" cmpd="sng">
                  <a:solidFill>
                    <a:schemeClr val="tx1"/>
                  </a:solidFill>
                  <a:prstDash val="solid"/>
                </a:ln>
                <a:solidFill>
                  <a:schemeClr val="tx1"/>
                </a:solidFill>
                <a:effectLst>
                  <a:glow rad="101600">
                    <a:schemeClr val="accent2">
                      <a:satMod val="175000"/>
                      <a:alpha val="40000"/>
                    </a:schemeClr>
                  </a:glow>
                  <a:outerShdw blurRad="63500" dir="3600000" algn="tl" rotWithShape="0">
                    <a:srgbClr val="000000">
                      <a:alpha val="70000"/>
                    </a:srgbClr>
                  </a:outerShdw>
                </a:effectLst>
                <a:cs typeface="B Koodak" pitchFamily="2" charset="-78"/>
              </a:rPr>
              <a:t>2 -مشهور میان مسلمانان همین أمر بوده</a:t>
            </a:r>
          </a:p>
          <a:p>
            <a:pPr algn="ctr" rtl="1">
              <a:buNone/>
            </a:pPr>
            <a:r>
              <a:rPr lang="fa-IR" sz="3600" dirty="0" smtClean="0">
                <a:ln w="18415" cmpd="sng">
                  <a:solidFill>
                    <a:schemeClr val="tx1"/>
                  </a:solidFill>
                  <a:prstDash val="solid"/>
                </a:ln>
                <a:solidFill>
                  <a:schemeClr val="tx1"/>
                </a:solidFill>
                <a:effectLst>
                  <a:glow rad="101600">
                    <a:schemeClr val="accent2">
                      <a:satMod val="175000"/>
                      <a:alpha val="40000"/>
                    </a:schemeClr>
                  </a:glow>
                  <a:outerShdw blurRad="63500" dir="3600000" algn="tl" rotWithShape="0">
                    <a:srgbClr val="000000">
                      <a:alpha val="70000"/>
                    </a:srgbClr>
                  </a:outerShdw>
                </a:effectLst>
                <a:cs typeface="B Koodak" pitchFamily="2" charset="-78"/>
              </a:rPr>
              <a:t>3 -  فعلِ </a:t>
            </a:r>
            <a:r>
              <a:rPr lang="fa-IR" sz="3600" dirty="0" smtClean="0">
                <a:ln w="18415" cmpd="sng">
                  <a:solidFill>
                    <a:schemeClr val="tx1"/>
                  </a:solidFill>
                  <a:prstDash val="solid"/>
                </a:ln>
                <a:solidFill>
                  <a:srgbClr val="FFFF00"/>
                </a:solidFill>
                <a:effectLst>
                  <a:glow rad="101600">
                    <a:schemeClr val="accent2">
                      <a:satMod val="175000"/>
                      <a:alpha val="40000"/>
                    </a:schemeClr>
                  </a:glow>
                  <a:outerShdw blurRad="63500" dir="3600000" algn="tl" rotWithShape="0">
                    <a:srgbClr val="000000">
                      <a:alpha val="70000"/>
                    </a:srgbClr>
                  </a:outerShdw>
                </a:effectLst>
                <a:cs typeface="B Koodak" pitchFamily="2" charset="-78"/>
              </a:rPr>
              <a:t>«تَنَزّلُ» </a:t>
            </a:r>
            <a:r>
              <a:rPr lang="fa-IR" sz="3600" dirty="0" smtClean="0">
                <a:ln w="18415" cmpd="sng">
                  <a:solidFill>
                    <a:schemeClr val="tx1"/>
                  </a:solidFill>
                  <a:prstDash val="solid"/>
                </a:ln>
                <a:solidFill>
                  <a:schemeClr val="tx1"/>
                </a:solidFill>
                <a:effectLst>
                  <a:glow rad="101600">
                    <a:schemeClr val="accent2">
                      <a:satMod val="175000"/>
                      <a:alpha val="40000"/>
                    </a:schemeClr>
                  </a:glow>
                  <a:outerShdw blurRad="63500" dir="3600000" algn="tl" rotWithShape="0">
                    <a:srgbClr val="000000">
                      <a:alpha val="70000"/>
                    </a:srgbClr>
                  </a:outerShdw>
                </a:effectLst>
                <a:cs typeface="B Koodak" pitchFamily="2" charset="-78"/>
              </a:rPr>
              <a:t>نیز که بیانگر إستمرار می باشد مؤید همین معناست.</a:t>
            </a:r>
          </a:p>
          <a:p>
            <a:pPr algn="ctr">
              <a:buNone/>
            </a:pPr>
            <a:r>
              <a:rPr lang="fa-IR" sz="32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       </a:t>
            </a:r>
          </a:p>
          <a:p>
            <a:pPr algn="ctr">
              <a:buNone/>
            </a:pPr>
            <a:r>
              <a:rPr lang="fa-IR" sz="3600" dirty="0" smtClean="0">
                <a:ln w="18415" cmpd="sng">
                  <a:solidFill>
                    <a:srgbClr val="FFC000"/>
                  </a:solidFill>
                  <a:prstDash val="solid"/>
                </a:ln>
                <a:solidFill>
                  <a:schemeClr val="tx1"/>
                </a:solidFill>
                <a:effectLst>
                  <a:outerShdw blurRad="63500" dir="3600000" algn="tl" rotWithShape="0">
                    <a:srgbClr val="000000">
                      <a:alpha val="70000"/>
                    </a:srgbClr>
                  </a:outerShdw>
                </a:effectLst>
                <a:cs typeface="B Koodak" pitchFamily="2" charset="-78"/>
              </a:rPr>
              <a:t> </a:t>
            </a:r>
            <a:endParaRPr lang="en-US" sz="3600" dirty="0" smtClean="0">
              <a:ln w="18415" cmpd="sng">
                <a:solidFill>
                  <a:srgbClr val="FFC000"/>
                </a:solidFill>
                <a:prstDash val="solid"/>
              </a:ln>
              <a:solidFill>
                <a:schemeClr val="tx1"/>
              </a:solidFill>
              <a:effectLst>
                <a:outerShdw blurRad="63500" dir="3600000" algn="tl" rotWithShape="0">
                  <a:srgbClr val="000000">
                    <a:alpha val="70000"/>
                  </a:srgbClr>
                </a:outerShdw>
              </a:effectLst>
              <a:cs typeface="B Koodak" pitchFamily="2" charset="-78"/>
            </a:endParaRPr>
          </a:p>
          <a:p>
            <a:pPr algn="ctr" rtl="1">
              <a:buNone/>
            </a:pPr>
            <a:endParaRPr lang="fa-IR" sz="3600" dirty="0">
              <a:ln w="18415" cmpd="sng">
                <a:solidFill>
                  <a:srgbClr val="FFC000"/>
                </a:solidFill>
                <a:prstDash val="solid"/>
              </a:ln>
              <a:solidFill>
                <a:schemeClr val="tx1"/>
              </a:solidFill>
              <a:effectLst>
                <a:outerShdw blurRad="63500" dir="3600000" algn="tl" rotWithShape="0">
                  <a:srgbClr val="000000">
                    <a:alpha val="70000"/>
                  </a:srgbClr>
                </a:outerShdw>
              </a:effectLst>
              <a:cs typeface="B Koodak" pitchFamily="2" charset="-78"/>
            </a:endParaRPr>
          </a:p>
        </p:txBody>
      </p:sp>
      <p:sp>
        <p:nvSpPr>
          <p:cNvPr id="2" name="Down Arrow 1"/>
          <p:cNvSpPr/>
          <p:nvPr/>
        </p:nvSpPr>
        <p:spPr>
          <a:xfrm>
            <a:off x="2411760" y="2708920"/>
            <a:ext cx="432048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u-Latn-CA"/>
          </a:p>
        </p:txBody>
      </p:sp>
    </p:spTree>
    <p:extLst>
      <p:ext uri="{BB962C8B-B14F-4D97-AF65-F5344CB8AC3E}">
        <p14:creationId xmlns:p14="http://schemas.microsoft.com/office/powerpoint/2010/main" val="158630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randombar(horizontal)">
                                      <p:cBhvr>
                                        <p:cTn id="7" dur="5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randombar(horizont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animEffect transition="in" filter="randombar(horizontal)">
                                      <p:cBhvr>
                                        <p:cTn id="17" dur="500"/>
                                        <p:tgtEl>
                                          <p:spTgt spid="6">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randombar(horizontal)">
                                      <p:cBhvr>
                                        <p:cTn id="22" dur="500"/>
                                        <p:tgtEl>
                                          <p:spTgt spid="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animEffect transition="in" filter="randombar(horizontal)">
                                      <p:cBhvr>
                                        <p:cTn id="27" dur="500"/>
                                        <p:tgtEl>
                                          <p:spTgt spid="6">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randombar(horizontal)">
                                      <p:cBhvr>
                                        <p:cTn id="32" dur="500"/>
                                        <p:tgtEl>
                                          <p:spTgt spid="6">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animEffect transition="in" filter="randombar(horizontal)">
                                      <p:cBhvr>
                                        <p:cTn id="37"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scene3d>
              <a:camera prst="orthographicFront"/>
              <a:lightRig rig="threePt" dir="t"/>
            </a:scene3d>
            <a:sp3d extrusionH="57150">
              <a:bevelT w="38100" h="38100" prst="relaxedInset"/>
            </a:sp3d>
          </a:bodyPr>
          <a:lstStyle/>
          <a:p>
            <a:pPr algn="ctr">
              <a:buNone/>
            </a:pPr>
            <a:endParaRPr lang="fa-IR" sz="3600" dirty="0" smtClean="0">
              <a:ln w="18415" cmpd="sng">
                <a:solidFill>
                  <a:srgbClr val="FFC000"/>
                </a:solidFill>
                <a:prstDash val="solid"/>
              </a:ln>
              <a:solidFill>
                <a:srgbClr val="00B0F0"/>
              </a:solidFill>
              <a:effectLst>
                <a:outerShdw blurRad="63500" dir="3600000" algn="tl" rotWithShape="0">
                  <a:srgbClr val="000000">
                    <a:alpha val="70000"/>
                  </a:srgbClr>
                </a:outerShdw>
              </a:effectLst>
              <a:cs typeface="2  Tehran" pitchFamily="2" charset="-78"/>
            </a:endParaRPr>
          </a:p>
        </p:txBody>
      </p:sp>
      <p:sp>
        <p:nvSpPr>
          <p:cNvPr id="4" name="Curved Down Arrow 3"/>
          <p:cNvSpPr/>
          <p:nvPr/>
        </p:nvSpPr>
        <p:spPr>
          <a:xfrm>
            <a:off x="3014725" y="1484784"/>
            <a:ext cx="2857520" cy="1000108"/>
          </a:xfrm>
          <a:prstGeom prst="curvedDownArrow">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solidFill>
                <a:schemeClr val="tx1"/>
              </a:solidFill>
            </a:endParaRPr>
          </a:p>
        </p:txBody>
      </p:sp>
      <p:sp>
        <p:nvSpPr>
          <p:cNvPr id="5" name="Rounded Rectangle 4"/>
          <p:cNvSpPr/>
          <p:nvPr/>
        </p:nvSpPr>
        <p:spPr>
          <a:xfrm>
            <a:off x="428596" y="1285860"/>
            <a:ext cx="8358246" cy="4929222"/>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p3d extrusionH="57150">
              <a:bevelT w="38100" h="38100" prst="relaxedInset"/>
            </a:sp3d>
          </a:bodyPr>
          <a:lstStyle/>
          <a:p>
            <a:pPr algn="r" rtl="1">
              <a:buNone/>
            </a:pPr>
            <a:endParaRPr lang="fa-IR" sz="48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a:p>
            <a:pPr algn="r" rtl="1">
              <a:buFont typeface="Wingdings" pitchFamily="2" charset="2"/>
              <a:buChar char="q"/>
            </a:pPr>
            <a:r>
              <a:rPr lang="fa-IR" sz="48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إستمرارِ وجودِ شبِ قدر در هر سال تا قیامت </a:t>
            </a:r>
          </a:p>
          <a:p>
            <a:pPr algn="r" rtl="1">
              <a:buFont typeface="Wingdings" pitchFamily="2" charset="2"/>
              <a:buChar char="q"/>
            </a:pPr>
            <a:r>
              <a:rPr lang="fa-IR" sz="48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نزول فرشتگان و روح در این شب </a:t>
            </a:r>
          </a:p>
          <a:p>
            <a:pPr algn="r">
              <a:buNone/>
            </a:pPr>
            <a:r>
              <a:rPr lang="fa-IR"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       </a:t>
            </a:r>
          </a:p>
          <a:p>
            <a:pPr algn="r">
              <a:buNone/>
            </a:pPr>
            <a:r>
              <a:rPr lang="fa-IR"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 </a:t>
            </a:r>
            <a:endParaRPr lang="en-US"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a:p>
            <a:pPr algn="r" rtl="1">
              <a:buNone/>
            </a:pPr>
            <a:endParaRPr lang="fa-IR" dirty="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p:txBody>
      </p:sp>
    </p:spTree>
    <p:extLst>
      <p:ext uri="{BB962C8B-B14F-4D97-AF65-F5344CB8AC3E}">
        <p14:creationId xmlns:p14="http://schemas.microsoft.com/office/powerpoint/2010/main" val="4162936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scene3d>
              <a:camera prst="orthographicFront"/>
              <a:lightRig rig="threePt" dir="t"/>
            </a:scene3d>
            <a:sp3d extrusionH="57150">
              <a:bevelT w="38100" h="38100" prst="relaxedInset"/>
            </a:sp3d>
          </a:bodyPr>
          <a:lstStyle/>
          <a:p>
            <a:pPr algn="ctr">
              <a:buNone/>
            </a:pPr>
            <a:r>
              <a:rPr lang="fa-IR" sz="3600" dirty="0" smtClean="0">
                <a:ln w="18415" cmpd="sng">
                  <a:solidFill>
                    <a:srgbClr val="FFC000"/>
                  </a:solidFill>
                  <a:prstDash val="solid"/>
                </a:ln>
                <a:solidFill>
                  <a:srgbClr val="00B0F0"/>
                </a:solidFill>
                <a:effectLst>
                  <a:outerShdw blurRad="63500" dir="3600000" algn="tl" rotWithShape="0">
                    <a:srgbClr val="000000">
                      <a:alpha val="70000"/>
                    </a:srgbClr>
                  </a:outerShdw>
                </a:effectLst>
                <a:cs typeface="2  Tehran" pitchFamily="2" charset="-78"/>
              </a:rPr>
              <a:t>       صاحبِ شبِ قدر</a:t>
            </a:r>
          </a:p>
        </p:txBody>
      </p:sp>
      <p:sp>
        <p:nvSpPr>
          <p:cNvPr id="4" name="Curved Down Arrow 3"/>
          <p:cNvSpPr/>
          <p:nvPr/>
        </p:nvSpPr>
        <p:spPr>
          <a:xfrm>
            <a:off x="3203848" y="1628800"/>
            <a:ext cx="2857520" cy="1000108"/>
          </a:xfrm>
          <a:prstGeom prst="curvedDownArrow">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solidFill>
                <a:schemeClr val="tx1"/>
              </a:solidFill>
            </a:endParaRPr>
          </a:p>
        </p:txBody>
      </p:sp>
      <p:sp>
        <p:nvSpPr>
          <p:cNvPr id="2" name="Rounded Rectangle 1"/>
          <p:cNvSpPr/>
          <p:nvPr/>
        </p:nvSpPr>
        <p:spPr>
          <a:xfrm>
            <a:off x="1763688" y="4077072"/>
            <a:ext cx="5400600"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u-Latn-CA"/>
          </a:p>
        </p:txBody>
      </p:sp>
      <p:sp>
        <p:nvSpPr>
          <p:cNvPr id="6" name="Oval 5"/>
          <p:cNvSpPr/>
          <p:nvPr/>
        </p:nvSpPr>
        <p:spPr>
          <a:xfrm>
            <a:off x="0" y="1285860"/>
            <a:ext cx="8929718" cy="4857784"/>
          </a:xfrm>
          <a:prstGeom prst="ellipse">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en-US" sz="44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a:p>
            <a:pPr algn="ctr" rtl="1"/>
            <a:r>
              <a:rPr lang="fa-IR" sz="4400" dirty="0" smtClean="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rPr>
              <a:t>مسأله نزول فرشتگان إقتضایِ صراحت آیه شریفه </a:t>
            </a:r>
          </a:p>
          <a:p>
            <a:pPr algn="ctr" rtl="1"/>
            <a:r>
              <a:rPr lang="fa-IR" sz="4400" dirty="0" smtClean="0">
                <a:ln w="18415" cmpd="sng">
                  <a:solidFill>
                    <a:srgbClr val="00B050"/>
                  </a:solidFill>
                  <a:prstDash val="solid"/>
                </a:ln>
                <a:solidFill>
                  <a:schemeClr val="tx1"/>
                </a:solidFill>
                <a:effectLst>
                  <a:outerShdw blurRad="63500" dir="3600000" algn="tl" rotWithShape="0">
                    <a:srgbClr val="000000">
                      <a:alpha val="70000"/>
                    </a:srgbClr>
                  </a:outerShdw>
                </a:effectLst>
                <a:cs typeface="B Koodak" pitchFamily="2" charset="-78"/>
              </a:rPr>
              <a:t>«تنزل الملائکه والروح فیها ...»</a:t>
            </a:r>
          </a:p>
          <a:p>
            <a:pPr algn="ctr" rtl="1"/>
            <a:endParaRPr lang="fa-IR" sz="4400" dirty="0">
              <a:ln w="18415" cmpd="sng">
                <a:solidFill>
                  <a:schemeClr val="tx1"/>
                </a:solidFill>
                <a:prstDash val="solid"/>
              </a:ln>
              <a:solidFill>
                <a:schemeClr val="tx1"/>
              </a:solidFill>
              <a:effectLst>
                <a:outerShdw blurRad="63500" dir="3600000" algn="tl" rotWithShape="0">
                  <a:srgbClr val="000000">
                    <a:alpha val="70000"/>
                  </a:srgbClr>
                </a:outerShdw>
              </a:effectLst>
              <a:cs typeface="B Koodak" pitchFamily="2" charset="-78"/>
            </a:endParaRPr>
          </a:p>
        </p:txBody>
      </p:sp>
    </p:spTree>
    <p:extLst>
      <p:ext uri="{BB962C8B-B14F-4D97-AF65-F5344CB8AC3E}">
        <p14:creationId xmlns:p14="http://schemas.microsoft.com/office/powerpoint/2010/main" val="12183084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scene3d>
              <a:camera prst="orthographicFront"/>
              <a:lightRig rig="threePt" dir="t"/>
            </a:scene3d>
            <a:sp3d extrusionH="57150">
              <a:bevelT w="38100" h="38100" prst="relaxedInset"/>
            </a:sp3d>
          </a:bodyPr>
          <a:lstStyle/>
          <a:p>
            <a:pPr algn="ctr">
              <a:buNone/>
            </a:pPr>
            <a:endParaRPr lang="fa-IR" sz="3600" dirty="0" smtClean="0">
              <a:ln w="18415" cmpd="sng">
                <a:solidFill>
                  <a:srgbClr val="FFC000"/>
                </a:solidFill>
                <a:prstDash val="solid"/>
              </a:ln>
              <a:solidFill>
                <a:srgbClr val="00B0F0"/>
              </a:solidFill>
              <a:effectLst>
                <a:outerShdw blurRad="63500" dir="3600000" algn="tl" rotWithShape="0">
                  <a:srgbClr val="000000">
                    <a:alpha val="70000"/>
                  </a:srgbClr>
                </a:outerShdw>
              </a:effectLst>
              <a:cs typeface="2  Tehran" pitchFamily="2" charset="-78"/>
            </a:endParaRPr>
          </a:p>
        </p:txBody>
      </p:sp>
      <p:sp>
        <p:nvSpPr>
          <p:cNvPr id="4" name="Curved Down Arrow 3"/>
          <p:cNvSpPr/>
          <p:nvPr/>
        </p:nvSpPr>
        <p:spPr>
          <a:xfrm>
            <a:off x="3178959" y="1315651"/>
            <a:ext cx="2857520" cy="1000108"/>
          </a:xfrm>
          <a:prstGeom prst="curvedDownArrow">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solidFill>
                <a:schemeClr val="tx1"/>
              </a:solidFill>
            </a:endParaRPr>
          </a:p>
        </p:txBody>
      </p:sp>
      <p:sp>
        <p:nvSpPr>
          <p:cNvPr id="5" name="Rounded Rectangle 4"/>
          <p:cNvSpPr/>
          <p:nvPr/>
        </p:nvSpPr>
        <p:spPr>
          <a:xfrm>
            <a:off x="428596" y="1285860"/>
            <a:ext cx="8358246" cy="4929222"/>
          </a:xfrm>
          <a:prstGeom prst="roundRect">
            <a:avLst/>
          </a:prstGeom>
          <a:blipFill>
            <a:blip r:embed="rId2"/>
            <a:tile tx="0" ty="0" sx="100000" sy="100000" flip="none" algn="tl"/>
          </a:blipFill>
          <a:scene3d>
            <a:camera prst="orthographicFront"/>
            <a:lightRig rig="threePt" dir="t"/>
          </a:scene3d>
          <a:sp3d>
            <a:bevelT prst="angle"/>
          </a:sp3d>
        </p:spPr>
        <p:style>
          <a:lnRef idx="1">
            <a:schemeClr val="accent3"/>
          </a:lnRef>
          <a:fillRef idx="2">
            <a:schemeClr val="accent3"/>
          </a:fillRef>
          <a:effectRef idx="1">
            <a:schemeClr val="accent3"/>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buNone/>
            </a:pPr>
            <a:endParaRPr lang="fa-IR" sz="4800" b="1" spc="50" dirty="0" smtClean="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Koodak" pitchFamily="2" charset="-78"/>
            </a:endParaRPr>
          </a:p>
          <a:p>
            <a:pPr algn="r" rtl="1">
              <a:buFont typeface="Wingdings" pitchFamily="2" charset="2"/>
              <a:buChar char="q"/>
            </a:pPr>
            <a:r>
              <a:rPr lang="fa-IR" sz="4800" b="1" spc="50" dirty="0" smtClean="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Koodak" pitchFamily="2" charset="-78"/>
              </a:rPr>
              <a:t>إستمرارِ وجودِ شبِ قدر در هر سال تا قیامت </a:t>
            </a:r>
          </a:p>
          <a:p>
            <a:pPr algn="r" rtl="1">
              <a:buFont typeface="Wingdings" pitchFamily="2" charset="2"/>
              <a:buChar char="q"/>
            </a:pPr>
            <a:r>
              <a:rPr lang="fa-IR" sz="4800" b="1" spc="50" dirty="0" smtClean="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Koodak" pitchFamily="2" charset="-78"/>
              </a:rPr>
              <a:t>نزول فرشتگان و روح در این شب </a:t>
            </a:r>
          </a:p>
          <a:p>
            <a:pPr algn="r" rtl="1">
              <a:buFont typeface="Wingdings" pitchFamily="2" charset="2"/>
              <a:buChar char="q"/>
            </a:pPr>
            <a:r>
              <a:rPr lang="fa-IR" sz="4800" b="1" spc="50" dirty="0" smtClean="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Koodak" pitchFamily="2" charset="-78"/>
              </a:rPr>
              <a:t>لزوم نزول این فرشتگان بر کسی</a:t>
            </a:r>
          </a:p>
          <a:p>
            <a:pPr algn="r" rtl="1">
              <a:buFont typeface="Wingdings" pitchFamily="2" charset="2"/>
              <a:buChar char="q"/>
            </a:pPr>
            <a:r>
              <a:rPr lang="fa-IR" sz="4800" b="1" spc="50" dirty="0" smtClean="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Koodak" pitchFamily="2" charset="-78"/>
              </a:rPr>
              <a:t>ویژگی های منزَّل علیه</a:t>
            </a:r>
          </a:p>
          <a:p>
            <a:pPr algn="r">
              <a:buNone/>
            </a:pPr>
            <a:r>
              <a:rPr lang="fa-IR" b="1" spc="50" dirty="0" smtClean="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Koodak" pitchFamily="2" charset="-78"/>
              </a:rPr>
              <a:t>       </a:t>
            </a:r>
          </a:p>
          <a:p>
            <a:pPr algn="r">
              <a:buNone/>
            </a:pPr>
            <a:r>
              <a:rPr lang="fa-IR" b="1" spc="50" dirty="0" smtClean="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Koodak" pitchFamily="2" charset="-78"/>
              </a:rPr>
              <a:t> </a:t>
            </a:r>
            <a:endParaRPr lang="en-US" b="1" spc="50" dirty="0" smtClean="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Koodak" pitchFamily="2" charset="-78"/>
            </a:endParaRPr>
          </a:p>
          <a:p>
            <a:pPr algn="r" rtl="1">
              <a:buNone/>
            </a:pPr>
            <a:endParaRPr lang="fa-IR" b="1" spc="50" dirty="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Koodak" pitchFamily="2" charset="-78"/>
            </a:endParaRPr>
          </a:p>
        </p:txBody>
      </p:sp>
    </p:spTree>
    <p:extLst>
      <p:ext uri="{BB962C8B-B14F-4D97-AF65-F5344CB8AC3E}">
        <p14:creationId xmlns:p14="http://schemas.microsoft.com/office/powerpoint/2010/main" val="692041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scene3d>
              <a:camera prst="orthographicFront"/>
              <a:lightRig rig="threePt" dir="t"/>
            </a:scene3d>
            <a:sp3d extrusionH="57150">
              <a:bevelT w="38100" h="38100" prst="relaxedInset"/>
            </a:sp3d>
          </a:bodyPr>
          <a:lstStyle/>
          <a:p>
            <a:pPr algn="ctr">
              <a:buNone/>
            </a:pPr>
            <a:r>
              <a:rPr lang="fa-IR" sz="3600" dirty="0" smtClean="0">
                <a:ln w="18415" cmpd="sng">
                  <a:solidFill>
                    <a:srgbClr val="FFC000"/>
                  </a:solidFill>
                  <a:prstDash val="solid"/>
                </a:ln>
                <a:solidFill>
                  <a:srgbClr val="00B0F0"/>
                </a:solidFill>
                <a:effectLst>
                  <a:outerShdw blurRad="63500" dir="3600000" algn="tl" rotWithShape="0">
                    <a:srgbClr val="000000">
                      <a:alpha val="70000"/>
                    </a:srgbClr>
                  </a:outerShdw>
                </a:effectLst>
                <a:cs typeface="2  Tehran" pitchFamily="2" charset="-78"/>
              </a:rPr>
              <a:t>       صاحبِ شبِ قدر</a:t>
            </a:r>
          </a:p>
        </p:txBody>
      </p:sp>
      <p:sp>
        <p:nvSpPr>
          <p:cNvPr id="4" name="Curved Down Arrow 3"/>
          <p:cNvSpPr/>
          <p:nvPr/>
        </p:nvSpPr>
        <p:spPr>
          <a:xfrm>
            <a:off x="3107236" y="1852828"/>
            <a:ext cx="2857520" cy="1000108"/>
          </a:xfrm>
          <a:prstGeom prst="curvedDownArrow">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solidFill>
                <a:schemeClr val="tx1"/>
              </a:solidFill>
            </a:endParaRPr>
          </a:p>
        </p:txBody>
      </p:sp>
      <p:sp>
        <p:nvSpPr>
          <p:cNvPr id="6" name="Oval 5"/>
          <p:cNvSpPr/>
          <p:nvPr/>
        </p:nvSpPr>
        <p:spPr>
          <a:xfrm>
            <a:off x="0" y="1214422"/>
            <a:ext cx="9429784" cy="4857784"/>
          </a:xfrm>
          <a:prstGeom prst="ellipse">
            <a:avLst/>
          </a:prstGeom>
          <a:solidFill>
            <a:schemeClr val="accent3">
              <a:lumMod val="20000"/>
              <a:lumOff val="80000"/>
            </a:schemeClr>
          </a:solidFill>
        </p:spPr>
        <p:style>
          <a:lnRef idx="1">
            <a:schemeClr val="accent6"/>
          </a:lnRef>
          <a:fillRef idx="2">
            <a:schemeClr val="accent6"/>
          </a:fillRef>
          <a:effectRef idx="1">
            <a:schemeClr val="accent6"/>
          </a:effectRef>
          <a:fontRef idx="minor">
            <a:schemeClr val="dk1"/>
          </a:fontRef>
        </p:style>
        <p:txBody>
          <a:bodyPr rtlCol="1" anchor="ctr"/>
          <a:lstStyle/>
          <a:p>
            <a:pPr algn="ctr" rtl="1"/>
            <a:r>
              <a:rPr lang="fa-IR" sz="3200" b="1" dirty="0" smtClean="0">
                <a:ln w="1905">
                  <a:solidFill>
                    <a:srgbClr val="00B050"/>
                  </a:solidFill>
                </a:ln>
                <a:solidFill>
                  <a:schemeClr val="tx1"/>
                </a:solidFill>
                <a:effectLst>
                  <a:innerShdw blurRad="69850" dist="43180" dir="5400000">
                    <a:srgbClr val="000000">
                      <a:alpha val="65000"/>
                    </a:srgbClr>
                  </a:innerShdw>
                </a:effectLst>
                <a:cs typeface="B Koodak" pitchFamily="2" charset="-78"/>
              </a:rPr>
              <a:t>آیا هر کسی می تواند محل نزول فرشته عظیمی مثل روح قرار گیرد ؟</a:t>
            </a:r>
          </a:p>
          <a:p>
            <a:pPr algn="ctr" rtl="1"/>
            <a:r>
              <a:rPr lang="fa-IR" sz="3200" dirty="0" smtClean="0">
                <a:ln w="18415" cmpd="sng">
                  <a:solidFill>
                    <a:schemeClr val="tx1"/>
                  </a:solidFill>
                  <a:prstDash val="solid"/>
                </a:ln>
                <a:solidFill>
                  <a:schemeClr val="tx1"/>
                </a:solidFill>
                <a:cs typeface="B Koodak" pitchFamily="2" charset="-78"/>
              </a:rPr>
              <a:t>به جهتِ سعه وجودی بسیار بالای حضرت جبرئیل هر إنسانی نمی تواند محل نزول او و أمثال او قرار گیرد باید کسی در حد و رتبه پیامبر عظیم الشأنِ إسلام باشد</a:t>
            </a:r>
          </a:p>
          <a:p>
            <a:pPr algn="ctr" rtl="1"/>
            <a:r>
              <a:rPr lang="fa-IR" sz="3200" dirty="0" smtClean="0">
                <a:ln w="18415" cmpd="sng">
                  <a:solidFill>
                    <a:schemeClr val="tx1"/>
                  </a:solidFill>
                  <a:prstDash val="solid"/>
                </a:ln>
                <a:solidFill>
                  <a:schemeClr val="tx1"/>
                </a:solidFill>
                <a:cs typeface="B Koodak" pitchFamily="2" charset="-78"/>
              </a:rPr>
              <a:t>لذا همه مؤمنین نمی توانند محل نزول «روح» در شب قدر باشند. </a:t>
            </a:r>
            <a:endParaRPr lang="fa-IR" sz="3200" dirty="0">
              <a:ln w="18415" cmpd="sng">
                <a:solidFill>
                  <a:schemeClr val="tx1"/>
                </a:solidFill>
                <a:prstDash val="solid"/>
              </a:ln>
              <a:solidFill>
                <a:schemeClr val="tx1"/>
              </a:solidFill>
              <a:cs typeface="B Koodak" pitchFamily="2" charset="-78"/>
            </a:endParaRPr>
          </a:p>
        </p:txBody>
      </p:sp>
      <p:cxnSp>
        <p:nvCxnSpPr>
          <p:cNvPr id="5" name="Straight Connector 4"/>
          <p:cNvCxnSpPr/>
          <p:nvPr/>
        </p:nvCxnSpPr>
        <p:spPr>
          <a:xfrm flipV="1">
            <a:off x="2158495" y="980728"/>
            <a:ext cx="4824536" cy="72008"/>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806985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scene3d>
              <a:camera prst="orthographicFront"/>
              <a:lightRig rig="threePt" dir="t"/>
            </a:scene3d>
            <a:sp3d extrusionH="57150">
              <a:bevelT w="38100" h="38100" prst="relaxedInset"/>
            </a:sp3d>
          </a:bodyPr>
          <a:lstStyle/>
          <a:p>
            <a:pPr algn="ctr">
              <a:buNone/>
            </a:pPr>
            <a:r>
              <a:rPr lang="fa-IR" sz="3600" dirty="0" smtClean="0">
                <a:ln w="18415" cmpd="sng">
                  <a:solidFill>
                    <a:srgbClr val="FFC000"/>
                  </a:solidFill>
                  <a:prstDash val="solid"/>
                </a:ln>
                <a:solidFill>
                  <a:srgbClr val="00B0F0"/>
                </a:solidFill>
                <a:effectLst>
                  <a:outerShdw blurRad="63500" dir="3600000" algn="tl" rotWithShape="0">
                    <a:srgbClr val="000000">
                      <a:alpha val="70000"/>
                    </a:srgbClr>
                  </a:outerShdw>
                </a:effectLst>
                <a:cs typeface="2  Tehran" pitchFamily="2" charset="-78"/>
              </a:rPr>
              <a:t>       صاحبِ شبِ قدر</a:t>
            </a:r>
          </a:p>
        </p:txBody>
      </p:sp>
      <p:sp>
        <p:nvSpPr>
          <p:cNvPr id="4" name="Curved Down Arrow 3"/>
          <p:cNvSpPr/>
          <p:nvPr/>
        </p:nvSpPr>
        <p:spPr>
          <a:xfrm>
            <a:off x="3178959" y="1700808"/>
            <a:ext cx="2857520" cy="1000108"/>
          </a:xfrm>
          <a:prstGeom prst="curvedDownArrow">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solidFill>
                <a:schemeClr val="tx1"/>
              </a:solidFill>
            </a:endParaRPr>
          </a:p>
        </p:txBody>
      </p:sp>
      <p:sp>
        <p:nvSpPr>
          <p:cNvPr id="5" name="Rounded Rectangle 4"/>
          <p:cNvSpPr/>
          <p:nvPr/>
        </p:nvSpPr>
        <p:spPr>
          <a:xfrm>
            <a:off x="428596" y="1285860"/>
            <a:ext cx="8358246" cy="4929222"/>
          </a:xfrm>
          <a:prstGeom prst="roundRect">
            <a:avLst/>
          </a:prstGeom>
        </p:spPr>
        <p:style>
          <a:lnRef idx="2">
            <a:schemeClr val="accent1"/>
          </a:lnRef>
          <a:fillRef idx="1">
            <a:schemeClr val="lt1"/>
          </a:fillRef>
          <a:effectRef idx="0">
            <a:schemeClr val="accent1"/>
          </a:effectRef>
          <a:fontRef idx="minor">
            <a:schemeClr val="dk1"/>
          </a:fontRef>
        </p:style>
        <p:txBody>
          <a:bodyPr rtlCol="1" anchor="ctr">
            <a:sp3d extrusionH="57150">
              <a:bevelT w="38100" h="38100" prst="relaxedInset"/>
            </a:sp3d>
          </a:bodyPr>
          <a:lstStyle/>
          <a:p>
            <a:pPr algn="ctr" rtl="1">
              <a:buNone/>
            </a:pPr>
            <a:r>
              <a:rPr lang="fa-IR" sz="5400" b="1" dirty="0" smtClean="0">
                <a:ln w="900" cmpd="sng">
                  <a:solidFill>
                    <a:srgbClr val="FFC000">
                      <a:alpha val="55000"/>
                    </a:srgbClr>
                  </a:solidFill>
                  <a:prstDash val="solid"/>
                </a:ln>
                <a:solidFill>
                  <a:srgbClr val="00B0F0"/>
                </a:solidFill>
                <a:effectLst>
                  <a:innerShdw blurRad="101600" dist="76200" dir="5400000">
                    <a:schemeClr val="accent1">
                      <a:satMod val="190000"/>
                      <a:tint val="100000"/>
                      <a:alpha val="74000"/>
                    </a:schemeClr>
                  </a:innerShdw>
                </a:effectLst>
                <a:cs typeface="B Koodak" pitchFamily="2" charset="-78"/>
              </a:rPr>
              <a:t>نکته :</a:t>
            </a:r>
            <a:r>
              <a:rPr lang="fa-IR" sz="5400" dirty="0" smtClean="0">
                <a:ln w="18415" cmpd="sng">
                  <a:solidFill>
                    <a:srgbClr val="FFC000"/>
                  </a:solidFill>
                  <a:prstDash val="solid"/>
                </a:ln>
                <a:solidFill>
                  <a:srgbClr val="C00000"/>
                </a:solidFill>
                <a:effectLst>
                  <a:glow rad="228600">
                    <a:schemeClr val="accent3">
                      <a:satMod val="175000"/>
                      <a:alpha val="40000"/>
                    </a:schemeClr>
                  </a:glow>
                  <a:outerShdw blurRad="63500" dir="3600000" algn="tl" rotWithShape="0">
                    <a:srgbClr val="000000">
                      <a:alpha val="70000"/>
                    </a:srgbClr>
                  </a:outerShdw>
                </a:effectLst>
                <a:cs typeface="B Koodak" pitchFamily="2" charset="-78"/>
              </a:rPr>
              <a:t> این نزول برای یک ملاقات عادی و معمولی نیست ،</a:t>
            </a:r>
          </a:p>
          <a:p>
            <a:pPr algn="ctr" rtl="1">
              <a:buNone/>
            </a:pPr>
            <a:endParaRPr lang="fa-IR" sz="5400" dirty="0" smtClean="0">
              <a:ln w="18415" cmpd="sng">
                <a:solidFill>
                  <a:srgbClr val="FFC000"/>
                </a:solidFill>
                <a:prstDash val="solid"/>
              </a:ln>
              <a:solidFill>
                <a:schemeClr val="tx1"/>
              </a:solidFill>
              <a:effectLst>
                <a:outerShdw blurRad="63500" dir="3600000" algn="tl" rotWithShape="0">
                  <a:srgbClr val="000000">
                    <a:alpha val="70000"/>
                  </a:srgbClr>
                </a:outerShdw>
              </a:effectLst>
              <a:cs typeface="B Koodak" pitchFamily="2" charset="-78"/>
            </a:endParaRPr>
          </a:p>
          <a:p>
            <a:pPr algn="ctr" rtl="1">
              <a:buNone/>
            </a:pPr>
            <a:r>
              <a:rPr lang="fa-IR" sz="5400" dirty="0" smtClean="0">
                <a:ln w="18415" cmpd="sng">
                  <a:solidFill>
                    <a:srgbClr val="00B050"/>
                  </a:solidFill>
                  <a:prstDash val="solid"/>
                </a:ln>
                <a:solidFill>
                  <a:schemeClr val="tx1"/>
                </a:solidFill>
                <a:effectLst>
                  <a:outerShdw blurRad="63500" dir="3600000" algn="tl" rotWithShape="0">
                    <a:srgbClr val="000000">
                      <a:alpha val="70000"/>
                    </a:srgbClr>
                  </a:outerShdw>
                </a:effectLst>
                <a:cs typeface="B Koodak" pitchFamily="2" charset="-78"/>
              </a:rPr>
              <a:t>«...مِن کلِّ أمر»</a:t>
            </a:r>
            <a:endParaRPr lang="fa-IR" sz="5400" dirty="0">
              <a:ln w="18415" cmpd="sng">
                <a:solidFill>
                  <a:srgbClr val="00B050"/>
                </a:solidFill>
                <a:prstDash val="solid"/>
              </a:ln>
              <a:solidFill>
                <a:schemeClr val="tx1"/>
              </a:solidFill>
              <a:effectLst>
                <a:outerShdw blurRad="63500" dir="3600000" algn="tl" rotWithShape="0">
                  <a:srgbClr val="000000">
                    <a:alpha val="70000"/>
                  </a:srgbClr>
                </a:outerShdw>
              </a:effectLst>
              <a:cs typeface="B Koodak" pitchFamily="2" charset="-78"/>
            </a:endParaRPr>
          </a:p>
        </p:txBody>
      </p:sp>
      <p:sp>
        <p:nvSpPr>
          <p:cNvPr id="2" name="Curved Right Arrow 1"/>
          <p:cNvSpPr/>
          <p:nvPr/>
        </p:nvSpPr>
        <p:spPr>
          <a:xfrm>
            <a:off x="2483768" y="3645024"/>
            <a:ext cx="563524" cy="1224136"/>
          </a:xfrm>
          <a:prstGeom prst="curved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iu-Latn-CA">
              <a:solidFill>
                <a:schemeClr val="tx1"/>
              </a:solidFill>
            </a:endParaRPr>
          </a:p>
        </p:txBody>
      </p:sp>
    </p:spTree>
    <p:extLst>
      <p:ext uri="{BB962C8B-B14F-4D97-AF65-F5344CB8AC3E}">
        <p14:creationId xmlns:p14="http://schemas.microsoft.com/office/powerpoint/2010/main" val="38268418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scene3d>
              <a:camera prst="orthographicFront"/>
              <a:lightRig rig="threePt" dir="t"/>
            </a:scene3d>
            <a:sp3d extrusionH="57150">
              <a:bevelT w="38100" h="38100" prst="relaxedInset"/>
            </a:sp3d>
          </a:bodyPr>
          <a:lstStyle/>
          <a:p>
            <a:pPr algn="ctr">
              <a:buNone/>
            </a:pPr>
            <a:r>
              <a:rPr lang="fa-IR" sz="3600" dirty="0" smtClean="0">
                <a:ln w="18415" cmpd="sng">
                  <a:solidFill>
                    <a:srgbClr val="FFC000"/>
                  </a:solidFill>
                  <a:prstDash val="solid"/>
                </a:ln>
                <a:solidFill>
                  <a:srgbClr val="00B0F0"/>
                </a:solidFill>
                <a:effectLst>
                  <a:outerShdw blurRad="63500" dir="3600000" algn="tl" rotWithShape="0">
                    <a:srgbClr val="000000">
                      <a:alpha val="70000"/>
                    </a:srgbClr>
                  </a:outerShdw>
                </a:effectLst>
                <a:cs typeface="2  Tehran" pitchFamily="2" charset="-78"/>
              </a:rPr>
              <a:t>       صاحبِ شبِ قدر</a:t>
            </a:r>
          </a:p>
        </p:txBody>
      </p:sp>
      <p:sp>
        <p:nvSpPr>
          <p:cNvPr id="4" name="Curved Down Arrow 3"/>
          <p:cNvSpPr/>
          <p:nvPr/>
        </p:nvSpPr>
        <p:spPr>
          <a:xfrm>
            <a:off x="3419872" y="1700808"/>
            <a:ext cx="2857520" cy="1000108"/>
          </a:xfrm>
          <a:prstGeom prst="curvedDownArrow">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solidFill>
                <a:schemeClr val="tx1"/>
              </a:solidFill>
            </a:endParaRPr>
          </a:p>
        </p:txBody>
      </p:sp>
      <p:sp>
        <p:nvSpPr>
          <p:cNvPr id="5" name="Rounded Rectangle 4"/>
          <p:cNvSpPr/>
          <p:nvPr/>
        </p:nvSpPr>
        <p:spPr>
          <a:xfrm>
            <a:off x="428596" y="1285860"/>
            <a:ext cx="8358246" cy="4929222"/>
          </a:xfrm>
          <a:prstGeom prst="roundRect">
            <a:avLst/>
          </a:prstGeom>
          <a:solidFill>
            <a:schemeClr val="accent6">
              <a:lumMod val="20000"/>
              <a:lumOff val="80000"/>
            </a:schemeClr>
          </a:solidFill>
          <a:scene3d>
            <a:camera prst="orthographicFront"/>
            <a:lightRig rig="threePt" dir="t"/>
          </a:scene3d>
          <a:sp3d>
            <a:bevelT prst="angle"/>
          </a:sp3d>
        </p:spPr>
        <p:style>
          <a:lnRef idx="1">
            <a:schemeClr val="accent3"/>
          </a:lnRef>
          <a:fillRef idx="2">
            <a:schemeClr val="accent3"/>
          </a:fillRef>
          <a:effectRef idx="1">
            <a:schemeClr val="accent3"/>
          </a:effectRef>
          <a:fontRef idx="minor">
            <a:schemeClr val="dk1"/>
          </a:fontRef>
        </p:style>
        <p:txBody>
          <a:bodyPr rtlCol="1" anchor="ctr">
            <a:sp3d extrusionH="57150">
              <a:bevelT w="38100" h="38100" prst="relaxedInset"/>
            </a:sp3d>
          </a:bodyPr>
          <a:lstStyle/>
          <a:p>
            <a:pPr algn="r" rtl="1">
              <a:buNone/>
            </a:pPr>
            <a:endParaRPr lang="fa-IR" sz="4800" dirty="0" smtClean="0">
              <a:ln w="18415" cmpd="sng">
                <a:solidFill>
                  <a:srgbClr val="FFC000"/>
                </a:solidFill>
                <a:prstDash val="solid"/>
              </a:ln>
              <a:solidFill>
                <a:schemeClr val="tx1"/>
              </a:solidFill>
              <a:effectLst>
                <a:outerShdw blurRad="63500" dir="3600000" algn="tl" rotWithShape="0">
                  <a:srgbClr val="000000">
                    <a:alpha val="70000"/>
                  </a:srgbClr>
                </a:outerShdw>
              </a:effectLst>
              <a:cs typeface="B Koodak" pitchFamily="2" charset="-78"/>
            </a:endParaRPr>
          </a:p>
          <a:p>
            <a:pPr algn="r" rtl="1">
              <a:buNone/>
            </a:pPr>
            <a:r>
              <a:rPr lang="fa-IR" sz="4800" dirty="0" smtClean="0">
                <a:ln w="18415" cmpd="sng">
                  <a:solidFill>
                    <a:srgbClr val="FFC000"/>
                  </a:solidFill>
                  <a:prstDash val="solid"/>
                </a:ln>
                <a:solidFill>
                  <a:srgbClr val="00B050"/>
                </a:solidFill>
                <a:effectLst>
                  <a:outerShdw blurRad="63500" dir="3600000" algn="tl" rotWithShape="0">
                    <a:srgbClr val="000000">
                      <a:alpha val="70000"/>
                    </a:srgbClr>
                  </a:outerShdw>
                </a:effectLst>
                <a:cs typeface="B Koodak" pitchFamily="2" charset="-78"/>
              </a:rPr>
              <a:t>نتیجه :</a:t>
            </a:r>
            <a:r>
              <a:rPr lang="fa-IR" sz="4800" dirty="0" smtClean="0">
                <a:ln w="18415" cmpd="sng">
                  <a:solidFill>
                    <a:srgbClr val="FFC000"/>
                  </a:solidFill>
                  <a:prstDash val="solid"/>
                </a:ln>
                <a:solidFill>
                  <a:schemeClr val="tx1"/>
                </a:solidFill>
                <a:effectLst>
                  <a:outerShdw blurRad="63500" dir="3600000" algn="tl" rotWithShape="0">
                    <a:srgbClr val="000000">
                      <a:alpha val="70000"/>
                    </a:srgbClr>
                  </a:outerShdw>
                </a:effectLst>
                <a:cs typeface="B Koodak" pitchFamily="2" charset="-78"/>
              </a:rPr>
              <a:t> </a:t>
            </a:r>
            <a:r>
              <a:rPr lang="fa-IR" sz="4800" dirty="0" smtClean="0">
                <a:ln w="18415" cmpd="sng">
                  <a:solidFill>
                    <a:srgbClr val="002060"/>
                  </a:solidFill>
                  <a:prstDash val="solid"/>
                </a:ln>
                <a:solidFill>
                  <a:srgbClr val="7030A0"/>
                </a:solidFill>
                <a:effectLst>
                  <a:outerShdw blurRad="63500" dir="3600000" algn="tl" rotWithShape="0">
                    <a:srgbClr val="000000">
                      <a:alpha val="70000"/>
                    </a:srgbClr>
                  </a:outerShdw>
                </a:effectLst>
                <a:cs typeface="B Koodak" pitchFamily="2" charset="-78"/>
              </a:rPr>
              <a:t>ضرورتِ وجود صاحب شب قدر تا قیامت</a:t>
            </a:r>
            <a:r>
              <a:rPr lang="fa-IR" sz="4800" smtClean="0">
                <a:ln w="18415" cmpd="sng">
                  <a:solidFill>
                    <a:srgbClr val="002060"/>
                  </a:solidFill>
                  <a:prstDash val="solid"/>
                </a:ln>
                <a:solidFill>
                  <a:srgbClr val="7030A0"/>
                </a:solidFill>
                <a:effectLst>
                  <a:outerShdw blurRad="63500" dir="3600000" algn="tl" rotWithShape="0">
                    <a:srgbClr val="000000">
                      <a:alpha val="70000"/>
                    </a:srgbClr>
                  </a:outerShdw>
                </a:effectLst>
                <a:cs typeface="B Koodak" pitchFamily="2" charset="-78"/>
              </a:rPr>
              <a:t>،  </a:t>
            </a:r>
            <a:r>
              <a:rPr lang="fa-IR" sz="4800" dirty="0" smtClean="0">
                <a:ln w="18415" cmpd="sng">
                  <a:solidFill>
                    <a:srgbClr val="002060"/>
                  </a:solidFill>
                  <a:prstDash val="solid"/>
                </a:ln>
                <a:solidFill>
                  <a:srgbClr val="7030A0"/>
                </a:solidFill>
                <a:effectLst>
                  <a:outerShdw blurRad="63500" dir="3600000" algn="tl" rotWithShape="0">
                    <a:srgbClr val="000000">
                      <a:alpha val="70000"/>
                    </a:srgbClr>
                  </a:outerShdw>
                </a:effectLst>
                <a:cs typeface="B Koodak" pitchFamily="2" charset="-78"/>
              </a:rPr>
              <a:t>نقش و جایگاه و عظمتِ او در هستی. </a:t>
            </a:r>
          </a:p>
          <a:p>
            <a:pPr algn="r">
              <a:buNone/>
            </a:pPr>
            <a:r>
              <a:rPr lang="fa-IR" dirty="0" smtClean="0">
                <a:ln w="18415" cmpd="sng">
                  <a:solidFill>
                    <a:srgbClr val="FFC000"/>
                  </a:solidFill>
                  <a:prstDash val="solid"/>
                </a:ln>
                <a:solidFill>
                  <a:schemeClr val="tx1"/>
                </a:solidFill>
                <a:effectLst>
                  <a:outerShdw blurRad="63500" dir="3600000" algn="tl" rotWithShape="0">
                    <a:srgbClr val="000000">
                      <a:alpha val="70000"/>
                    </a:srgbClr>
                  </a:outerShdw>
                </a:effectLst>
                <a:cs typeface="B Koodak" pitchFamily="2" charset="-78"/>
              </a:rPr>
              <a:t>       </a:t>
            </a:r>
          </a:p>
          <a:p>
            <a:pPr algn="r">
              <a:buNone/>
            </a:pPr>
            <a:r>
              <a:rPr lang="fa-IR" dirty="0" smtClean="0">
                <a:ln w="18415" cmpd="sng">
                  <a:solidFill>
                    <a:srgbClr val="FFC000"/>
                  </a:solidFill>
                  <a:prstDash val="solid"/>
                </a:ln>
                <a:solidFill>
                  <a:schemeClr val="tx1"/>
                </a:solidFill>
                <a:effectLst>
                  <a:outerShdw blurRad="63500" dir="3600000" algn="tl" rotWithShape="0">
                    <a:srgbClr val="000000">
                      <a:alpha val="70000"/>
                    </a:srgbClr>
                  </a:outerShdw>
                </a:effectLst>
                <a:cs typeface="B Koodak" pitchFamily="2" charset="-78"/>
              </a:rPr>
              <a:t> </a:t>
            </a:r>
            <a:endParaRPr lang="en-US" dirty="0" smtClean="0">
              <a:ln w="18415" cmpd="sng">
                <a:solidFill>
                  <a:srgbClr val="FFC000"/>
                </a:solidFill>
                <a:prstDash val="solid"/>
              </a:ln>
              <a:solidFill>
                <a:schemeClr val="tx1"/>
              </a:solidFill>
              <a:effectLst>
                <a:outerShdw blurRad="63500" dir="3600000" algn="tl" rotWithShape="0">
                  <a:srgbClr val="000000">
                    <a:alpha val="70000"/>
                  </a:srgbClr>
                </a:outerShdw>
              </a:effectLst>
              <a:cs typeface="B Koodak" pitchFamily="2" charset="-78"/>
            </a:endParaRPr>
          </a:p>
          <a:p>
            <a:pPr algn="r" rtl="1">
              <a:buNone/>
            </a:pPr>
            <a:endParaRPr lang="fa-IR" dirty="0">
              <a:ln w="18415" cmpd="sng">
                <a:solidFill>
                  <a:srgbClr val="FFC000"/>
                </a:solidFill>
                <a:prstDash val="solid"/>
              </a:ln>
              <a:solidFill>
                <a:schemeClr val="tx1"/>
              </a:solidFill>
              <a:effectLst>
                <a:outerShdw blurRad="63500" dir="3600000" algn="tl" rotWithShape="0">
                  <a:srgbClr val="000000">
                    <a:alpha val="70000"/>
                  </a:srgbClr>
                </a:outerShdw>
              </a:effectLst>
              <a:cs typeface="B Koodak" pitchFamily="2" charset="-78"/>
            </a:endParaRPr>
          </a:p>
        </p:txBody>
      </p:sp>
    </p:spTree>
    <p:extLst>
      <p:ext uri="{BB962C8B-B14F-4D97-AF65-F5344CB8AC3E}">
        <p14:creationId xmlns:p14="http://schemas.microsoft.com/office/powerpoint/2010/main" val="29737191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a:ln>
            <a:solidFill>
              <a:schemeClr val="accent3">
                <a:lumMod val="20000"/>
                <a:lumOff val="80000"/>
              </a:schemeClr>
            </a:solidFill>
          </a:ln>
        </p:spPr>
        <p:txBody>
          <a:bodyPr/>
          <a:lstStyle/>
          <a:p>
            <a:r>
              <a:rPr lang="fa-IR" dirty="0">
                <a:ln>
                  <a:solidFill>
                    <a:sysClr val="windowText" lastClr="000000"/>
                  </a:solidFill>
                </a:ln>
                <a:solidFill>
                  <a:srgbClr val="00B050"/>
                </a:solidFill>
              </a:rPr>
              <a:t>ميهمان ، ميزبان مي خواهد </a:t>
            </a:r>
            <a:r>
              <a:rPr lang="fa-IR" dirty="0">
                <a:solidFill>
                  <a:srgbClr val="00B050"/>
                </a:solidFill>
              </a:rPr>
              <a:t>.</a:t>
            </a:r>
            <a:endParaRPr lang="fa-IR" dirty="0"/>
          </a:p>
        </p:txBody>
      </p:sp>
      <p:sp>
        <p:nvSpPr>
          <p:cNvPr id="3" name="Content Placeholder 2"/>
          <p:cNvSpPr>
            <a:spLocks noGrp="1"/>
          </p:cNvSpPr>
          <p:nvPr>
            <p:ph idx="1"/>
          </p:nvPr>
        </p:nvSpPr>
        <p:spPr>
          <a:solidFill>
            <a:schemeClr val="accent3">
              <a:lumMod val="20000"/>
              <a:lumOff val="80000"/>
            </a:schemeClr>
          </a:solidFill>
          <a:ln>
            <a:solidFill>
              <a:schemeClr val="accent3">
                <a:lumMod val="20000"/>
                <a:lumOff val="80000"/>
              </a:schemeClr>
            </a:solidFill>
          </a:ln>
        </p:spPr>
        <p:txBody>
          <a:bodyPr>
            <a:normAutofit fontScale="92500" lnSpcReduction="10000"/>
          </a:bodyPr>
          <a:lstStyle/>
          <a:p>
            <a:pPr marL="0" indent="0" algn="ctr">
              <a:buNone/>
            </a:pPr>
            <a:r>
              <a:rPr lang="fa-IR" dirty="0">
                <a:ln>
                  <a:solidFill>
                    <a:sysClr val="windowText" lastClr="000000"/>
                  </a:solidFill>
                </a:ln>
                <a:solidFill>
                  <a:srgbClr val="00B050"/>
                </a:solidFill>
              </a:rPr>
              <a:t>و اگر كسي بگويد لازم نيست اين فرشتگان بر كسي نازل شوند بلكه فرود مي آيند و بر مي گردند به بيان إمام معصوم عليه السلام آيا نزول چيزي بر هيچ چيز معنا </a:t>
            </a:r>
            <a:r>
              <a:rPr lang="fa-IR" dirty="0" smtClean="0">
                <a:ln>
                  <a:solidFill>
                    <a:sysClr val="windowText" lastClr="000000"/>
                  </a:solidFill>
                </a:ln>
                <a:solidFill>
                  <a:srgbClr val="00B050"/>
                </a:solidFill>
              </a:rPr>
              <a:t>دارد!</a:t>
            </a:r>
            <a:r>
              <a:rPr lang="fa-IR" dirty="0">
                <a:ln>
                  <a:solidFill>
                    <a:sysClr val="windowText" lastClr="000000"/>
                  </a:solidFill>
                </a:ln>
                <a:solidFill>
                  <a:srgbClr val="00B050"/>
                </a:solidFill>
              </a:rPr>
              <a:t/>
            </a:r>
            <a:br>
              <a:rPr lang="fa-IR" dirty="0">
                <a:ln>
                  <a:solidFill>
                    <a:sysClr val="windowText" lastClr="000000"/>
                  </a:solidFill>
                </a:ln>
                <a:solidFill>
                  <a:srgbClr val="00B050"/>
                </a:solidFill>
              </a:rPr>
            </a:br>
            <a:r>
              <a:rPr lang="fa-IR" dirty="0">
                <a:ln>
                  <a:solidFill>
                    <a:sysClr val="windowText" lastClr="000000"/>
                  </a:solidFill>
                </a:ln>
                <a:solidFill>
                  <a:srgbClr val="00B050"/>
                </a:solidFill>
              </a:rPr>
              <a:t/>
            </a:r>
            <a:br>
              <a:rPr lang="fa-IR" dirty="0">
                <a:ln>
                  <a:solidFill>
                    <a:sysClr val="windowText" lastClr="000000"/>
                  </a:solidFill>
                </a:ln>
                <a:solidFill>
                  <a:srgbClr val="00B050"/>
                </a:solidFill>
              </a:rPr>
            </a:br>
            <a:r>
              <a:rPr lang="fa-IR" dirty="0">
                <a:ln>
                  <a:solidFill>
                    <a:sysClr val="windowText" lastClr="000000"/>
                  </a:solidFill>
                </a:ln>
                <a:solidFill>
                  <a:srgbClr val="00B050"/>
                </a:solidFill>
              </a:rPr>
              <a:t>يعني اگر بر كسي نازل نشوند در اين صورت تعبير « تنزّل » صحيح نيست بلكه تعابيري مثل </a:t>
            </a:r>
            <a:r>
              <a:rPr lang="fa-IR" dirty="0" smtClean="0">
                <a:ln>
                  <a:solidFill>
                    <a:sysClr val="windowText" lastClr="000000"/>
                  </a:solidFill>
                </a:ln>
                <a:solidFill>
                  <a:srgbClr val="00B050"/>
                </a:solidFill>
              </a:rPr>
              <a:t>« </a:t>
            </a:r>
            <a:r>
              <a:rPr lang="fa-IR" dirty="0">
                <a:ln>
                  <a:solidFill>
                    <a:sysClr val="windowText" lastClr="000000"/>
                  </a:solidFill>
                </a:ln>
                <a:solidFill>
                  <a:srgbClr val="00B050"/>
                </a:solidFill>
              </a:rPr>
              <a:t>تردّد» و امثال آن گفته مي شد همان گونه كه ابتداي اين سوره نيز كه سخن از نزول قران به ميان آمده است آيا معقول است كسي بگويد قران در اين شب نازل شد ولي لازم نيست بر كسي نازل شده باشد ؟؟! نزول </a:t>
            </a:r>
            <a:r>
              <a:rPr lang="fa-IR" dirty="0" smtClean="0">
                <a:ln>
                  <a:solidFill>
                    <a:sysClr val="windowText" lastClr="000000"/>
                  </a:solidFill>
                </a:ln>
                <a:solidFill>
                  <a:srgbClr val="00B050"/>
                </a:solidFill>
              </a:rPr>
              <a:t>، «منزّل </a:t>
            </a:r>
            <a:r>
              <a:rPr lang="fa-IR" dirty="0">
                <a:ln>
                  <a:solidFill>
                    <a:sysClr val="windowText" lastClr="000000"/>
                  </a:solidFill>
                </a:ln>
                <a:solidFill>
                  <a:srgbClr val="00B050"/>
                </a:solidFill>
              </a:rPr>
              <a:t>عليه » مي </a:t>
            </a:r>
            <a:r>
              <a:rPr lang="fa-IR" dirty="0" smtClean="0">
                <a:ln>
                  <a:solidFill>
                    <a:sysClr val="windowText" lastClr="000000"/>
                  </a:solidFill>
                </a:ln>
                <a:solidFill>
                  <a:srgbClr val="00B050"/>
                </a:solidFill>
              </a:rPr>
              <a:t>خواهد</a:t>
            </a:r>
            <a:endParaRPr lang="fa-IR" dirty="0">
              <a:ln>
                <a:solidFill>
                  <a:sysClr val="windowText" lastClr="000000"/>
                </a:solidFill>
              </a:ln>
              <a:solidFill>
                <a:srgbClr val="00B050"/>
              </a:solidFill>
            </a:endParaRPr>
          </a:p>
        </p:txBody>
      </p:sp>
    </p:spTree>
    <p:extLst>
      <p:ext uri="{BB962C8B-B14F-4D97-AF65-F5344CB8AC3E}">
        <p14:creationId xmlns:p14="http://schemas.microsoft.com/office/powerpoint/2010/main" val="31721420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57916"/>
          </a:xfrm>
        </p:spPr>
        <p:txBody>
          <a:bodyPr>
            <a:normAutofit/>
          </a:bodyPr>
          <a:lstStyle/>
          <a:p>
            <a:pPr algn="r" rtl="1"/>
            <a:endParaRPr lang="fa-IR" dirty="0"/>
          </a:p>
        </p:txBody>
      </p:sp>
      <p:sp>
        <p:nvSpPr>
          <p:cNvPr id="4" name="7-Point Star 3"/>
          <p:cNvSpPr/>
          <p:nvPr/>
        </p:nvSpPr>
        <p:spPr>
          <a:xfrm>
            <a:off x="0" y="0"/>
            <a:ext cx="9144000" cy="1571612"/>
          </a:xfrm>
          <a:prstGeom prst="star7">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1">
            <a:schemeClr val="accent5"/>
          </a:lnRef>
          <a:fillRef idx="2">
            <a:schemeClr val="accent5"/>
          </a:fillRef>
          <a:effectRef idx="1">
            <a:schemeClr val="accent5"/>
          </a:effectRef>
          <a:fontRef idx="minor">
            <a:schemeClr val="dk1"/>
          </a:fontRef>
        </p:style>
        <p:txBody>
          <a:bodyPr rtlCol="1" anchor="ctr">
            <a:sp3d extrusionH="57150">
              <a:bevelT w="38100" h="38100" prst="relaxedInset"/>
            </a:sp3d>
          </a:bodyPr>
          <a:lstStyle/>
          <a:p>
            <a:pPr algn="ctr"/>
            <a:r>
              <a:rPr lang="fa-IR" sz="1400" dirty="0" smtClean="0">
                <a:ln w="18415" cmpd="sng">
                  <a:solidFill>
                    <a:srgbClr val="00B050"/>
                  </a:solidFill>
                  <a:prstDash val="solid"/>
                </a:ln>
                <a:solidFill>
                  <a:schemeClr val="tx1"/>
                </a:solidFill>
                <a:effectLst>
                  <a:outerShdw blurRad="63500" dir="3600000" algn="tl" rotWithShape="0">
                    <a:srgbClr val="000000">
                      <a:alpha val="70000"/>
                    </a:srgbClr>
                  </a:outerShdw>
                </a:effectLst>
                <a:cs typeface="B Jadid" pitchFamily="2" charset="-78"/>
              </a:rPr>
              <a:t> </a:t>
            </a:r>
            <a:r>
              <a:rPr lang="fa-IR" sz="3200" dirty="0" smtClean="0">
                <a:ln w="18415" cmpd="sng">
                  <a:solidFill>
                    <a:srgbClr val="00B050"/>
                  </a:solidFill>
                  <a:prstDash val="solid"/>
                </a:ln>
                <a:solidFill>
                  <a:schemeClr val="tx1"/>
                </a:solidFill>
                <a:effectLst>
                  <a:outerShdw blurRad="63500" dir="3600000" algn="tl" rotWithShape="0">
                    <a:srgbClr val="000000">
                      <a:alpha val="70000"/>
                    </a:srgbClr>
                  </a:outerShdw>
                </a:effectLst>
                <a:cs typeface="B Jadid" pitchFamily="2" charset="-78"/>
              </a:rPr>
              <a:t>إمام علی علیه السلام فرمودند :</a:t>
            </a:r>
            <a:endParaRPr lang="fa-IR" sz="3200" dirty="0">
              <a:ln w="18415" cmpd="sng">
                <a:solidFill>
                  <a:srgbClr val="00B050"/>
                </a:solidFill>
                <a:prstDash val="solid"/>
              </a:ln>
              <a:solidFill>
                <a:schemeClr val="tx1"/>
              </a:solidFill>
              <a:effectLst>
                <a:outerShdw blurRad="63500" dir="3600000" algn="tl" rotWithShape="0">
                  <a:srgbClr val="000000">
                    <a:alpha val="70000"/>
                  </a:srgbClr>
                </a:outerShdw>
              </a:effectLst>
              <a:cs typeface="B Jadid" pitchFamily="2" charset="-78"/>
            </a:endParaRPr>
          </a:p>
        </p:txBody>
      </p:sp>
      <p:sp>
        <p:nvSpPr>
          <p:cNvPr id="5" name="Rounded Rectangle 4"/>
          <p:cNvSpPr/>
          <p:nvPr/>
        </p:nvSpPr>
        <p:spPr>
          <a:xfrm>
            <a:off x="357158" y="1857364"/>
            <a:ext cx="8429684" cy="4500594"/>
          </a:xfrm>
          <a:prstGeom prst="roundRect">
            <a:avLst/>
          </a:prstGeom>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1" anchor="ctr"/>
          <a:lstStyle/>
          <a:p>
            <a:pPr algn="r" rtl="1">
              <a:buNone/>
            </a:pPr>
            <a:endParaRPr lang="fa-IR" sz="800" dirty="0" smtClean="0">
              <a:solidFill>
                <a:srgbClr val="0070C0"/>
              </a:solidFill>
              <a:cs typeface="B Koodak" pitchFamily="2" charset="-78"/>
            </a:endParaRPr>
          </a:p>
          <a:p>
            <a:pPr algn="r" rtl="1">
              <a:buNone/>
            </a:pPr>
            <a:endParaRPr lang="fa-IR" sz="800" dirty="0" smtClean="0">
              <a:solidFill>
                <a:srgbClr val="0070C0"/>
              </a:solidFill>
              <a:cs typeface="B Koodak" pitchFamily="2" charset="-78"/>
            </a:endParaRPr>
          </a:p>
          <a:p>
            <a:pPr algn="r" rtl="1">
              <a:buNone/>
            </a:pPr>
            <a:endParaRPr lang="en-US" sz="800" dirty="0" smtClean="0">
              <a:cs typeface="B Koodak" pitchFamily="2" charset="-78"/>
            </a:endParaRPr>
          </a:p>
          <a:p>
            <a:pPr algn="r" rtl="1">
              <a:buNone/>
            </a:pPr>
            <a:r>
              <a:rPr lang="fa-IR" sz="800" dirty="0" smtClean="0">
                <a:cs typeface="B Koodak" pitchFamily="2" charset="-78"/>
              </a:rPr>
              <a:t>    </a:t>
            </a:r>
          </a:p>
          <a:p>
            <a:pPr algn="r" rtl="1">
              <a:buNone/>
            </a:pPr>
            <a:endParaRPr lang="fa-IR"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endParaRPr>
          </a:p>
          <a:p>
            <a:pPr algn="r" rtl="1">
              <a:buNone/>
            </a:pPr>
            <a:endParaRPr lang="en-US" sz="80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endParaRPr>
          </a:p>
          <a:p>
            <a:pPr algn="r" rtl="1">
              <a:buNone/>
            </a:pPr>
            <a:r>
              <a:rPr lang="fa-IR" sz="280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 شب قدر در هر سال هست</a:t>
            </a:r>
          </a:p>
          <a:p>
            <a:pPr algn="r" rtl="1">
              <a:buNone/>
            </a:pPr>
            <a:r>
              <a:rPr lang="fa-IR" sz="280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 </a:t>
            </a:r>
          </a:p>
          <a:p>
            <a:pPr algn="r" rtl="1">
              <a:buNone/>
            </a:pPr>
            <a:r>
              <a:rPr lang="fa-IR" sz="280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و امر سال در این شب نازل می شود</a:t>
            </a:r>
          </a:p>
          <a:p>
            <a:pPr algn="r" rtl="1">
              <a:buNone/>
            </a:pPr>
            <a:endParaRPr lang="fa-IR" sz="280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endParaRPr>
          </a:p>
          <a:p>
            <a:pPr algn="r" rtl="1">
              <a:buNone/>
            </a:pPr>
            <a:r>
              <a:rPr lang="fa-IR" sz="280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 و برای این امر پس از رسول خدا صلی الله علیه و آله والیانی وجود دارد ابن عباس پرسید این ها چه کسانی هستند ؟</a:t>
            </a:r>
          </a:p>
          <a:p>
            <a:pPr algn="r" rtl="1">
              <a:buNone/>
            </a:pPr>
            <a:endParaRPr lang="fa-IR" sz="105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endParaRPr>
          </a:p>
          <a:p>
            <a:pPr algn="r" rtl="1">
              <a:buNone/>
            </a:pPr>
            <a:r>
              <a:rPr lang="fa-IR" sz="280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 فرمودند : </a:t>
            </a:r>
            <a:r>
              <a:rPr lang="fa-IR" sz="4000" b="1" dirty="0" smtClean="0">
                <a:ln w="900" cmpd="sng">
                  <a:solidFill>
                    <a:srgbClr val="FFC000">
                      <a:alpha val="55000"/>
                    </a:srgbClr>
                  </a:solidFill>
                  <a:prstDash val="solid"/>
                </a:ln>
                <a:effectLst>
                  <a:innerShdw blurRad="101600" dist="76200" dir="5400000">
                    <a:schemeClr val="accent1">
                      <a:satMod val="190000"/>
                      <a:tint val="100000"/>
                      <a:alpha val="74000"/>
                    </a:schemeClr>
                  </a:innerShdw>
                </a:effectLst>
                <a:cs typeface="B Koodak" pitchFamily="2" charset="-78"/>
              </a:rPr>
              <a:t>من و یازده نفر از صلب من</a:t>
            </a:r>
            <a:r>
              <a:rPr lang="fa-IR" sz="400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 </a:t>
            </a:r>
            <a:r>
              <a:rPr lang="fa-IR" sz="280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a:t>
            </a:r>
          </a:p>
          <a:p>
            <a:pPr algn="r" rtl="1">
              <a:buNone/>
            </a:pPr>
            <a:endParaRPr lang="fa-IR" sz="105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endParaRPr>
          </a:p>
          <a:p>
            <a:pPr algn="r" rtl="1">
              <a:buNone/>
            </a:pPr>
            <a:r>
              <a:rPr lang="fa-IR" sz="105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					</a:t>
            </a:r>
            <a:endParaRPr lang="en-US" sz="105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endParaRPr>
          </a:p>
          <a:p>
            <a:pPr rtl="1">
              <a:buNone/>
            </a:pPr>
            <a:r>
              <a:rPr lang="en-US" sz="120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  </a:t>
            </a:r>
            <a:r>
              <a:rPr lang="fa-IR" sz="1200" b="1" dirty="0" smtClean="0">
                <a:ln w="900" cmpd="sng">
                  <a:solidFill>
                    <a:srgbClr val="00206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کافی ج 1 ص 532 ح   11 ابواب التاریخ باب فی ما جاء فی الاثنی عشر...</a:t>
            </a:r>
          </a:p>
          <a:p>
            <a:pPr algn="r" rtl="1">
              <a:buNone/>
            </a:pPr>
            <a:endParaRPr lang="fa-IR" sz="800" dirty="0" smtClean="0">
              <a:cs typeface="B Koodak" pitchFamily="2" charset="-78"/>
            </a:endParaRPr>
          </a:p>
          <a:p>
            <a:pPr algn="r" rtl="1">
              <a:buNone/>
            </a:pPr>
            <a:endParaRPr lang="fa-IR" sz="800" dirty="0" smtClean="0">
              <a:cs typeface="B Koodak" pitchFamily="2" charset="-78"/>
            </a:endParaRPr>
          </a:p>
          <a:p>
            <a:pPr algn="r" rtl="1">
              <a:buNone/>
            </a:pPr>
            <a:endParaRPr lang="en-US" sz="800" dirty="0" smtClean="0">
              <a:cs typeface="B Koodak" pitchFamily="2" charset="-78"/>
            </a:endParaRPr>
          </a:p>
          <a:p>
            <a:pPr algn="r" rtl="1">
              <a:buNone/>
            </a:pPr>
            <a:r>
              <a:rPr lang="en-US" sz="100" dirty="0" smtClean="0">
                <a:cs typeface="B Koodak" pitchFamily="2" charset="-78"/>
              </a:rPr>
              <a:t> </a:t>
            </a:r>
            <a:endParaRPr lang="en-US" sz="800" dirty="0" smtClean="0">
              <a:cs typeface="B Koodak" pitchFamily="2" charset="-78"/>
            </a:endParaRPr>
          </a:p>
          <a:p>
            <a:pPr algn="r" rtl="1">
              <a:buNone/>
            </a:pPr>
            <a:endParaRPr lang="fa-IR" sz="800" dirty="0" smtClean="0">
              <a:solidFill>
                <a:schemeClr val="tx2">
                  <a:lumMod val="50000"/>
                </a:schemeClr>
              </a:solidFill>
              <a:cs typeface="B Koodak" pitchFamily="2" charset="-78"/>
            </a:endParaRPr>
          </a:p>
          <a:p>
            <a:pPr algn="r" rtl="1">
              <a:buNone/>
            </a:pPr>
            <a:r>
              <a:rPr lang="fa-IR" dirty="0" smtClean="0">
                <a:cs typeface="B Koodak" pitchFamily="2" charset="-78"/>
              </a:rPr>
              <a:t>       </a:t>
            </a:r>
          </a:p>
          <a:p>
            <a:pPr algn="r" rtl="1">
              <a:buNone/>
            </a:pPr>
            <a:r>
              <a:rPr lang="fa-IR" dirty="0" smtClean="0">
                <a:cs typeface="B Koodak" pitchFamily="2" charset="-78"/>
              </a:rPr>
              <a:t> </a:t>
            </a:r>
            <a:endParaRPr lang="en-US" dirty="0" smtClean="0">
              <a:cs typeface="B Koodak" pitchFamily="2" charset="-78"/>
            </a:endParaRPr>
          </a:p>
          <a:p>
            <a:pPr algn="r" rtl="1"/>
            <a:endParaRPr lang="fa-IR" dirty="0">
              <a:cs typeface="B Koodak" pitchFamily="2" charset="-78"/>
            </a:endParaRPr>
          </a:p>
        </p:txBody>
      </p:sp>
    </p:spTree>
    <p:extLst>
      <p:ext uri="{BB962C8B-B14F-4D97-AF65-F5344CB8AC3E}">
        <p14:creationId xmlns:p14="http://schemas.microsoft.com/office/powerpoint/2010/main" val="23935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8604"/>
            <a:ext cx="9144000" cy="5697559"/>
          </a:xfrm>
        </p:spPr>
        <p:txBody>
          <a:bodyPr>
            <a:normAutofit/>
          </a:bodyPr>
          <a:lstStyle/>
          <a:p>
            <a:pPr algn="r">
              <a:buNone/>
            </a:pPr>
            <a:endParaRPr lang="en-US" dirty="0"/>
          </a:p>
        </p:txBody>
      </p:sp>
      <p:sp>
        <p:nvSpPr>
          <p:cNvPr id="4" name="Down Ribbon 3"/>
          <p:cNvSpPr/>
          <p:nvPr/>
        </p:nvSpPr>
        <p:spPr>
          <a:xfrm>
            <a:off x="0" y="0"/>
            <a:ext cx="9144000" cy="1071570"/>
          </a:xfrm>
          <a:prstGeom prst="ribbon">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sz="3200" dirty="0" smtClean="0">
                <a:ln w="18415" cmpd="sng">
                  <a:solidFill>
                    <a:srgbClr val="00B050"/>
                  </a:solidFill>
                  <a:prstDash val="solid"/>
                </a:ln>
                <a:solidFill>
                  <a:srgbClr val="FFC000"/>
                </a:solidFill>
                <a:effectLst>
                  <a:outerShdw blurRad="63500" dir="3600000" algn="tl" rotWithShape="0">
                    <a:srgbClr val="000000">
                      <a:alpha val="70000"/>
                    </a:srgbClr>
                  </a:outerShdw>
                </a:effectLst>
                <a:cs typeface="B Jadid" pitchFamily="2" charset="-78"/>
              </a:rPr>
              <a:t>نمونه ای از آیات مهدویت</a:t>
            </a:r>
            <a:endParaRPr lang="fa-IR" sz="3200" dirty="0">
              <a:ln w="18415" cmpd="sng">
                <a:solidFill>
                  <a:srgbClr val="00B050"/>
                </a:solidFill>
                <a:prstDash val="solid"/>
              </a:ln>
              <a:solidFill>
                <a:srgbClr val="FFC000"/>
              </a:solidFill>
              <a:effectLst>
                <a:outerShdw blurRad="63500" dir="3600000" algn="tl" rotWithShape="0">
                  <a:srgbClr val="000000">
                    <a:alpha val="70000"/>
                  </a:srgbClr>
                </a:outerShdw>
              </a:effectLst>
              <a:cs typeface="B Jadid" pitchFamily="2" charset="-78"/>
            </a:endParaRPr>
          </a:p>
        </p:txBody>
      </p:sp>
      <p:sp>
        <p:nvSpPr>
          <p:cNvPr id="5" name="Rounded Rectangle 4"/>
          <p:cNvSpPr/>
          <p:nvPr/>
        </p:nvSpPr>
        <p:spPr>
          <a:xfrm>
            <a:off x="285720" y="1571612"/>
            <a:ext cx="8572560" cy="2071702"/>
          </a:xfrm>
          <a:prstGeom prst="roundRect">
            <a:avLst/>
          </a:prstGeom>
        </p:spPr>
        <p:style>
          <a:lnRef idx="2">
            <a:schemeClr val="accent6"/>
          </a:lnRef>
          <a:fillRef idx="1">
            <a:schemeClr val="lt1"/>
          </a:fillRef>
          <a:effectRef idx="0">
            <a:schemeClr val="accent6"/>
          </a:effectRef>
          <a:fontRef idx="minor">
            <a:schemeClr val="dk1"/>
          </a:fontRef>
        </p:style>
        <p:txBody>
          <a:bodyPr rtlCol="1" anchor="ctr">
            <a:scene3d>
              <a:camera prst="orthographicFront"/>
              <a:lightRig rig="threePt" dir="t"/>
            </a:scene3d>
            <a:sp3d extrusionH="57150">
              <a:bevelT w="38100" h="38100" prst="relaxedInset"/>
            </a:sp3d>
          </a:bodyPr>
          <a:lstStyle/>
          <a:p>
            <a:pPr algn="ctr">
              <a:buNone/>
            </a:pPr>
            <a:r>
              <a:rPr lang="fa-IR" sz="4400" b="1" dirty="0" smtClean="0">
                <a:ln/>
                <a:solidFill>
                  <a:schemeClr val="accent3"/>
                </a:solidFill>
              </a:rPr>
              <a:t>« </a:t>
            </a:r>
            <a:r>
              <a:rPr lang="fa-IR" sz="4400" b="1" dirty="0" smtClean="0">
                <a:ln w="1905">
                  <a:solidFill>
                    <a:srgbClr val="00B050"/>
                  </a:solidFill>
                </a:ln>
                <a:solidFill>
                  <a:srgbClr val="00B050"/>
                </a:solidFill>
                <a:effectLst>
                  <a:innerShdw blurRad="69850" dist="43180" dir="5400000">
                    <a:srgbClr val="000000">
                      <a:alpha val="65000"/>
                    </a:srgbClr>
                  </a:innerShdw>
                </a:effectLst>
              </a:rPr>
              <a:t>قُلْ </a:t>
            </a:r>
            <a:r>
              <a:rPr lang="fa-IR" sz="4400" b="1" u="sng" dirty="0" smtClean="0">
                <a:ln w="1905">
                  <a:solidFill>
                    <a:srgbClr val="00B050"/>
                  </a:solidFill>
                </a:ln>
                <a:solidFill>
                  <a:srgbClr val="00B050"/>
                </a:solidFill>
                <a:effectLst>
                  <a:innerShdw blurRad="69850" dist="43180" dir="5400000">
                    <a:srgbClr val="000000">
                      <a:alpha val="65000"/>
                    </a:srgbClr>
                  </a:innerShdw>
                </a:effectLst>
              </a:rPr>
              <a:t>أَ رَأَيْتُمْ </a:t>
            </a:r>
            <a:r>
              <a:rPr lang="fa-IR" sz="4400" b="1" dirty="0" smtClean="0">
                <a:ln w="1905">
                  <a:solidFill>
                    <a:srgbClr val="00B050"/>
                  </a:solidFill>
                </a:ln>
                <a:solidFill>
                  <a:srgbClr val="00B050"/>
                </a:solidFill>
                <a:effectLst>
                  <a:innerShdw blurRad="69850" dist="43180" dir="5400000">
                    <a:srgbClr val="000000">
                      <a:alpha val="65000"/>
                    </a:srgbClr>
                  </a:innerShdw>
                </a:effectLst>
              </a:rPr>
              <a:t>إِنْ أَصْبَحَ ماؤُكُمْ غ</a:t>
            </a:r>
            <a:r>
              <a:rPr lang="fa-IR" sz="4400" b="1" u="sng" dirty="0" smtClean="0">
                <a:ln w="1905">
                  <a:solidFill>
                    <a:srgbClr val="00B050"/>
                  </a:solidFill>
                </a:ln>
                <a:solidFill>
                  <a:srgbClr val="00B050"/>
                </a:solidFill>
                <a:effectLst>
                  <a:innerShdw blurRad="69850" dist="43180" dir="5400000">
                    <a:srgbClr val="000000">
                      <a:alpha val="65000"/>
                    </a:srgbClr>
                  </a:innerShdw>
                </a:effectLst>
              </a:rPr>
              <a:t>َوْراً</a:t>
            </a:r>
            <a:r>
              <a:rPr lang="fa-IR" sz="4400" b="1" dirty="0" smtClean="0">
                <a:ln w="1905">
                  <a:solidFill>
                    <a:srgbClr val="00B050"/>
                  </a:solidFill>
                </a:ln>
                <a:solidFill>
                  <a:srgbClr val="00B050"/>
                </a:solidFill>
                <a:effectLst>
                  <a:innerShdw blurRad="69850" dist="43180" dir="5400000">
                    <a:srgbClr val="000000">
                      <a:alpha val="65000"/>
                    </a:srgbClr>
                  </a:innerShdw>
                </a:effectLst>
              </a:rPr>
              <a:t> فَمَنْ يَأْتيكُمْ </a:t>
            </a:r>
            <a:r>
              <a:rPr lang="fa-IR" sz="4400" b="1" u="sng" dirty="0" smtClean="0">
                <a:ln w="1905">
                  <a:solidFill>
                    <a:srgbClr val="00B050"/>
                  </a:solidFill>
                </a:ln>
                <a:solidFill>
                  <a:srgbClr val="00B050"/>
                </a:solidFill>
                <a:effectLst>
                  <a:innerShdw blurRad="69850" dist="43180" dir="5400000">
                    <a:srgbClr val="000000">
                      <a:alpha val="65000"/>
                    </a:srgbClr>
                  </a:innerShdw>
                </a:effectLst>
              </a:rPr>
              <a:t>بِماءٍ مَعينٍ </a:t>
            </a:r>
            <a:r>
              <a:rPr lang="fa-IR" sz="4400" b="1" dirty="0" smtClean="0">
                <a:ln/>
                <a:solidFill>
                  <a:schemeClr val="accent3"/>
                </a:solidFill>
              </a:rPr>
              <a:t>»</a:t>
            </a:r>
          </a:p>
          <a:p>
            <a:pPr>
              <a:buNone/>
            </a:pPr>
            <a:r>
              <a:rPr lang="fa-IR" sz="1600" b="1" dirty="0" smtClean="0">
                <a:ln/>
              </a:rPr>
              <a:t>ملک 67 : 30</a:t>
            </a:r>
            <a:r>
              <a:rPr lang="en-US" sz="2400" b="1" dirty="0" smtClean="0">
                <a:ln/>
                <a:solidFill>
                  <a:schemeClr val="accent3"/>
                </a:solidFill>
              </a:rPr>
              <a:t> </a:t>
            </a:r>
            <a:r>
              <a:rPr lang="fa-IR" sz="2400" b="1" dirty="0" smtClean="0">
                <a:ln/>
                <a:solidFill>
                  <a:schemeClr val="accent3"/>
                </a:solidFill>
              </a:rPr>
              <a:t> </a:t>
            </a:r>
            <a:r>
              <a:rPr lang="fa-IR" sz="11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endParaRPr lang="fa-IR" sz="2400" dirty="0" smtClean="0">
              <a:solidFill>
                <a:schemeClr val="tx2">
                  <a:lumMod val="50000"/>
                </a:schemeClr>
              </a:solidFill>
              <a:cs typeface="2  Tehran" pitchFamily="2" charset="-78"/>
            </a:endParaRPr>
          </a:p>
        </p:txBody>
      </p:sp>
      <p:sp>
        <p:nvSpPr>
          <p:cNvPr id="6" name="Rounded Rectangle 5"/>
          <p:cNvSpPr/>
          <p:nvPr/>
        </p:nvSpPr>
        <p:spPr>
          <a:xfrm>
            <a:off x="285720" y="4286256"/>
            <a:ext cx="8501122" cy="2071702"/>
          </a:xfrm>
          <a:prstGeom prst="round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rtlCol="1" anchor="ctr"/>
          <a:lstStyle/>
          <a:p>
            <a:pPr algn="ctr"/>
            <a:r>
              <a:rPr lang="fa-IR" sz="4400" dirty="0" smtClean="0">
                <a:ln>
                  <a:solidFill>
                    <a:schemeClr val="tx1"/>
                  </a:solidFill>
                </a:ln>
                <a:solidFill>
                  <a:schemeClr val="tx1"/>
                </a:solidFill>
                <a:cs typeface="B Koodak" pitchFamily="2" charset="-78"/>
              </a:rPr>
              <a:t>بگو: «به من خبر دهيد اگر آبهاى </a:t>
            </a:r>
            <a:r>
              <a:rPr lang="fa-IR" sz="2800" dirty="0" smtClean="0">
                <a:ln>
                  <a:solidFill>
                    <a:schemeClr val="tx1"/>
                  </a:solidFill>
                </a:ln>
                <a:solidFill>
                  <a:schemeClr val="tx1"/>
                </a:solidFill>
                <a:cs typeface="B Koodak" pitchFamily="2" charset="-78"/>
              </a:rPr>
              <a:t>(سرزمين) </a:t>
            </a:r>
            <a:r>
              <a:rPr lang="fa-IR" sz="4400" dirty="0" smtClean="0">
                <a:ln>
                  <a:solidFill>
                    <a:schemeClr val="tx1"/>
                  </a:solidFill>
                </a:ln>
                <a:solidFill>
                  <a:schemeClr val="tx1"/>
                </a:solidFill>
                <a:cs typeface="B Koodak" pitchFamily="2" charset="-78"/>
              </a:rPr>
              <a:t>شما در زمين فرو رود، چه كسى مى‏تواند آب جارى و گوارا در دسترس شما قرار دهد؟!»</a:t>
            </a:r>
            <a:endParaRPr lang="fa-IR" sz="4400" dirty="0">
              <a:ln>
                <a:solidFill>
                  <a:schemeClr val="tx1"/>
                </a:solidFill>
              </a:ln>
              <a:solidFill>
                <a:schemeClr val="tx1"/>
              </a:solidFill>
              <a:cs typeface="B Koodak" pitchFamily="2" charset="-78"/>
            </a:endParaRPr>
          </a:p>
        </p:txBody>
      </p:sp>
    </p:spTree>
    <p:extLst>
      <p:ext uri="{BB962C8B-B14F-4D97-AF65-F5344CB8AC3E}">
        <p14:creationId xmlns:p14="http://schemas.microsoft.com/office/powerpoint/2010/main" val="374445403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57150">
            <a:solidFill>
              <a:schemeClr val="tx1"/>
            </a:solidFill>
          </a:ln>
        </p:spPr>
        <p:txBody>
          <a:bodyPr/>
          <a:lstStyle/>
          <a:p>
            <a:r>
              <a:rPr lang="fa-IR" b="1" dirty="0" smtClean="0">
                <a:ln w="6600">
                  <a:solidFill>
                    <a:sysClr val="windowText" lastClr="000000"/>
                  </a:solidFill>
                  <a:prstDash val="solid"/>
                </a:ln>
                <a:solidFill>
                  <a:srgbClr val="FFFFFF"/>
                </a:solidFill>
                <a:effectLst>
                  <a:outerShdw dist="38100" dir="2700000" algn="tl" rotWithShape="0">
                    <a:schemeClr val="accent2"/>
                  </a:outerShdw>
                </a:effectLst>
              </a:rPr>
              <a:t>مهدی سلام الله علیه عدل قرآن است</a:t>
            </a:r>
            <a:endParaRPr lang="fa-IR" b="1" dirty="0">
              <a:ln w="6600">
                <a:solidFill>
                  <a:sysClr val="windowText" lastClr="000000"/>
                </a:solidFill>
                <a:prstDash val="solid"/>
              </a:ln>
              <a:solidFill>
                <a:srgbClr val="FFFFFF"/>
              </a:solidFill>
              <a:effectLst>
                <a:outerShdw dist="38100" dir="2700000" algn="tl" rotWithShape="0">
                  <a:schemeClr val="accent2"/>
                </a:outerShdw>
              </a:effectLst>
            </a:endParaRPr>
          </a:p>
        </p:txBody>
      </p:sp>
      <p:sp>
        <p:nvSpPr>
          <p:cNvPr id="3" name="Content Placeholder 2"/>
          <p:cNvSpPr>
            <a:spLocks noGrp="1"/>
          </p:cNvSpPr>
          <p:nvPr>
            <p:ph idx="1"/>
          </p:nvPr>
        </p:nvSpPr>
        <p:spPr>
          <a:ln w="76200">
            <a:solidFill>
              <a:schemeClr val="tx1"/>
            </a:solidFill>
          </a:ln>
        </p:spPr>
        <p:txBody>
          <a:bodyPr>
            <a:noAutofit/>
          </a:bodyPr>
          <a:lstStyle/>
          <a:p>
            <a:pPr algn="ctr">
              <a:buNone/>
            </a:pPr>
            <a:r>
              <a:rPr lang="ar-SA" sz="1100" dirty="0">
                <a:cs typeface="B Koodak" pitchFamily="2" charset="-78"/>
              </a:rPr>
              <a:t>قال‌ رسول‌ الله </a:t>
            </a:r>
            <a:r>
              <a:rPr lang="fa-IR" sz="1100" dirty="0">
                <a:cs typeface="B Koodak" pitchFamily="2" charset="-78"/>
              </a:rPr>
              <a:t> </a:t>
            </a:r>
            <a:r>
              <a:rPr lang="fa-IR" sz="1400" dirty="0">
                <a:cs typeface="B Koodak" pitchFamily="2" charset="-78"/>
              </a:rPr>
              <a:t>صلي الله عليه و آله :</a:t>
            </a:r>
            <a:endParaRPr lang="en-US" sz="1400" dirty="0">
              <a:cs typeface="B Koodak" pitchFamily="2" charset="-78"/>
            </a:endParaRPr>
          </a:p>
          <a:p>
            <a:pPr algn="ctr">
              <a:buNone/>
            </a:pPr>
            <a:r>
              <a:rPr lang="ar-SA" sz="1100" dirty="0">
                <a:cs typeface="B Koodak" pitchFamily="2" charset="-78"/>
              </a:rPr>
              <a:t> </a:t>
            </a:r>
            <a:r>
              <a:rPr lang="ar-SA" b="1" dirty="0">
                <a:cs typeface="B Koodak" pitchFamily="2" charset="-78"/>
              </a:rPr>
              <a:t>«اني‌ تارك‌ فيكم‌ الثقلين‌</a:t>
            </a:r>
            <a:endParaRPr lang="fa-IR" b="1" dirty="0">
              <a:cs typeface="B Koodak" pitchFamily="2" charset="-78"/>
            </a:endParaRPr>
          </a:p>
          <a:p>
            <a:pPr algn="ctr">
              <a:buNone/>
            </a:pPr>
            <a:r>
              <a:rPr lang="ar-SA" b="1" dirty="0">
                <a:cs typeface="B Koodak" pitchFamily="2" charset="-78"/>
              </a:rPr>
              <a:t>،</a:t>
            </a:r>
            <a:r>
              <a:rPr lang="fa-IR" b="1" dirty="0">
                <a:cs typeface="B Koodak" pitchFamily="2" charset="-78"/>
              </a:rPr>
              <a:t> ما</a:t>
            </a:r>
            <a:r>
              <a:rPr lang="ar-SA" b="1" dirty="0">
                <a:cs typeface="B Koodak" pitchFamily="2" charset="-78"/>
              </a:rPr>
              <a:t> ان‌ تمسّكتم‌ بهما </a:t>
            </a:r>
            <a:r>
              <a:rPr lang="ar-SA" dirty="0">
                <a:effectLst>
                  <a:outerShdw blurRad="38100" dist="38100" dir="2700000" algn="tl">
                    <a:srgbClr val="000000">
                      <a:alpha val="43137"/>
                    </a:srgbClr>
                  </a:outerShdw>
                </a:effectLst>
                <a:cs typeface="B Koodak" pitchFamily="2" charset="-78"/>
              </a:rPr>
              <a:t>لن‌ تضلّوا </a:t>
            </a:r>
            <a:r>
              <a:rPr lang="ar-SA" b="1" dirty="0">
                <a:cs typeface="B Koodak" pitchFamily="2" charset="-78"/>
              </a:rPr>
              <a:t>بعدي‌</a:t>
            </a:r>
            <a:r>
              <a:rPr lang="fa-IR" b="1" dirty="0">
                <a:cs typeface="B Koodak" pitchFamily="2" charset="-78"/>
              </a:rPr>
              <a:t> ابداً</a:t>
            </a:r>
            <a:r>
              <a:rPr lang="ar-SA" b="1" dirty="0">
                <a:cs typeface="B Koodak" pitchFamily="2" charset="-78"/>
              </a:rPr>
              <a:t>، </a:t>
            </a:r>
            <a:endParaRPr lang="fa-IR" b="1" dirty="0">
              <a:cs typeface="B Koodak" pitchFamily="2" charset="-78"/>
            </a:endParaRPr>
          </a:p>
          <a:p>
            <a:pPr algn="ctr">
              <a:buNone/>
            </a:pPr>
            <a:r>
              <a:rPr lang="ar-SA" b="1" dirty="0">
                <a:cs typeface="B Koodak" pitchFamily="2" charset="-78"/>
              </a:rPr>
              <a:t>احدهما أعظم‌ من‌ الاخر </a:t>
            </a:r>
            <a:r>
              <a:rPr lang="ar-SA" b="1" dirty="0">
                <a:solidFill>
                  <a:srgbClr val="00B050"/>
                </a:solidFill>
                <a:cs typeface="B Koodak" pitchFamily="2" charset="-78"/>
              </a:rPr>
              <a:t>كتاب‌ الله </a:t>
            </a:r>
            <a:r>
              <a:rPr lang="ar-SA" b="1" dirty="0">
                <a:cs typeface="B Koodak" pitchFamily="2" charset="-78"/>
              </a:rPr>
              <a:t>حبلٌ </a:t>
            </a:r>
            <a:endParaRPr lang="fa-IR" b="1" dirty="0">
              <a:cs typeface="B Koodak" pitchFamily="2" charset="-78"/>
            </a:endParaRPr>
          </a:p>
          <a:p>
            <a:pPr algn="ctr">
              <a:buNone/>
            </a:pPr>
            <a:r>
              <a:rPr lang="ar-SA" b="1" dirty="0">
                <a:cs typeface="B Koodak" pitchFamily="2" charset="-78"/>
              </a:rPr>
              <a:t>ممدودٌ من‌ السماء الي‌ الارض‌ و</a:t>
            </a:r>
            <a:r>
              <a:rPr lang="ar-SA" b="1" dirty="0">
                <a:solidFill>
                  <a:srgbClr val="00B050"/>
                </a:solidFill>
                <a:cs typeface="B Koodak" pitchFamily="2" charset="-78"/>
              </a:rPr>
              <a:t>عترتي‌ اهل‌ بيتي</a:t>
            </a:r>
            <a:r>
              <a:rPr lang="ar-SA" b="1" dirty="0">
                <a:cs typeface="B Koodak" pitchFamily="2" charset="-78"/>
              </a:rPr>
              <a:t>‌ و</a:t>
            </a:r>
            <a:r>
              <a:rPr lang="fa-IR" b="1" dirty="0">
                <a:cs typeface="B Koodak" pitchFamily="2" charset="-78"/>
              </a:rPr>
              <a:t> انّهما </a:t>
            </a:r>
            <a:r>
              <a:rPr lang="ar-SA" b="1" dirty="0">
                <a:effectLst>
                  <a:outerShdw blurRad="38100" dist="38100" dir="2700000" algn="tl">
                    <a:srgbClr val="000000">
                      <a:alpha val="43137"/>
                    </a:srgbClr>
                  </a:outerShdw>
                </a:effectLst>
                <a:cs typeface="B Koodak" pitchFamily="2" charset="-78"/>
              </a:rPr>
              <a:t>لن‌ يفترفا </a:t>
            </a:r>
            <a:r>
              <a:rPr lang="ar-SA" b="1" dirty="0">
                <a:cs typeface="B Koodak" pitchFamily="2" charset="-78"/>
              </a:rPr>
              <a:t>حتي‌ يردا عليّ الحوض‌ انظروا كيف‌ تخلفوني‌ فيهما»</a:t>
            </a:r>
            <a:r>
              <a:rPr lang="en-US" dirty="0">
                <a:cs typeface="B Koodak" pitchFamily="2" charset="-78"/>
              </a:rPr>
              <a:t> </a:t>
            </a:r>
            <a:r>
              <a:rPr lang="fa-IR" dirty="0">
                <a:cs typeface="B Koodak" pitchFamily="2" charset="-78"/>
              </a:rPr>
              <a:t> </a:t>
            </a:r>
            <a:endParaRPr lang="en-US" dirty="0">
              <a:cs typeface="B Koodak" pitchFamily="2" charset="-78"/>
            </a:endParaRPr>
          </a:p>
          <a:p>
            <a:pPr algn="ctr">
              <a:buNone/>
            </a:pPr>
            <a:endParaRPr lang="fa-IR" sz="1100" dirty="0">
              <a:cs typeface="B Koodak" pitchFamily="2" charset="-78"/>
            </a:endParaRPr>
          </a:p>
          <a:p>
            <a:pPr marL="0" indent="0" algn="ctr">
              <a:buNone/>
            </a:pPr>
            <a:r>
              <a:rPr lang="fa-IR" sz="6000" b="1" dirty="0" smtClean="0"/>
              <a:t>علی مع القرآن والقرآن مع علی</a:t>
            </a:r>
            <a:endParaRPr lang="fa-IR" sz="6000" b="1" dirty="0"/>
          </a:p>
        </p:txBody>
      </p:sp>
    </p:spTree>
    <p:extLst>
      <p:ext uri="{BB962C8B-B14F-4D97-AF65-F5344CB8AC3E}">
        <p14:creationId xmlns:p14="http://schemas.microsoft.com/office/powerpoint/2010/main" val="87030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643710"/>
          </a:xfrm>
        </p:spPr>
        <p:txBody>
          <a:bodyPr>
            <a:normAutofit/>
          </a:bodyPr>
          <a:lstStyle/>
          <a:p>
            <a:pPr algn="ctr" rtl="1">
              <a:buNone/>
            </a:pPr>
            <a:r>
              <a:rPr lang="fa-IR" sz="6600" b="1" dirty="0" smtClean="0">
                <a:ln w="900" cmpd="sng">
                  <a:solidFill>
                    <a:srgbClr val="FFC000">
                      <a:alpha val="55000"/>
                    </a:srgbClr>
                  </a:solidFill>
                  <a:prstDash val="solid"/>
                </a:ln>
                <a:solidFill>
                  <a:srgbClr val="00B050"/>
                </a:solidFill>
                <a:effectLst>
                  <a:innerShdw blurRad="101600" dist="76200" dir="5400000">
                    <a:schemeClr val="accent1">
                      <a:satMod val="190000"/>
                      <a:tint val="100000"/>
                      <a:alpha val="74000"/>
                    </a:schemeClr>
                  </a:innerShdw>
                </a:effectLst>
                <a:cs typeface="B Jadid" pitchFamily="2" charset="-78"/>
              </a:rPr>
              <a:t>هشدارِغیبت</a:t>
            </a:r>
            <a:endParaRPr lang="fa-IR" sz="6600" b="1" dirty="0">
              <a:ln w="900" cmpd="sng">
                <a:solidFill>
                  <a:srgbClr val="FFC000">
                    <a:alpha val="55000"/>
                  </a:srgbClr>
                </a:solidFill>
                <a:prstDash val="solid"/>
              </a:ln>
              <a:solidFill>
                <a:srgbClr val="00B050"/>
              </a:solidFill>
              <a:effectLst>
                <a:innerShdw blurRad="101600" dist="76200" dir="5400000">
                  <a:schemeClr val="accent1">
                    <a:satMod val="190000"/>
                    <a:tint val="100000"/>
                    <a:alpha val="74000"/>
                  </a:schemeClr>
                </a:innerShdw>
              </a:effectLst>
              <a:cs typeface="B Jadid" pitchFamily="2" charset="-78"/>
            </a:endParaRPr>
          </a:p>
        </p:txBody>
      </p:sp>
      <p:sp>
        <p:nvSpPr>
          <p:cNvPr id="6" name="Oval 5"/>
          <p:cNvSpPr/>
          <p:nvPr/>
        </p:nvSpPr>
        <p:spPr>
          <a:xfrm>
            <a:off x="7000892" y="2000240"/>
            <a:ext cx="2143108" cy="1643074"/>
          </a:xfrm>
          <a:prstGeom prst="ellipse">
            <a:avLst/>
          </a:prstGeom>
          <a:scene3d>
            <a:camera prst="orthographicFront"/>
            <a:lightRig rig="threePt" dir="t"/>
          </a:scene3d>
          <a:sp3d>
            <a:bevelT prst="angle"/>
          </a:sp3d>
        </p:spPr>
        <p:style>
          <a:lnRef idx="2">
            <a:schemeClr val="accent6"/>
          </a:lnRef>
          <a:fillRef idx="1">
            <a:schemeClr val="lt1"/>
          </a:fillRef>
          <a:effectRef idx="0">
            <a:schemeClr val="accent6"/>
          </a:effectRef>
          <a:fontRef idx="minor">
            <a:schemeClr val="dk1"/>
          </a:fontRef>
        </p:style>
        <p:txBody>
          <a:bodyPr rtlCol="1" anchor="ctr"/>
          <a:lstStyle/>
          <a:p>
            <a:pPr algn="ctr"/>
            <a:r>
              <a:rPr lang="fa-IR" sz="2800" b="1" dirty="0" smtClean="0">
                <a:ln w="12700">
                  <a:solidFill>
                    <a:srgbClr val="FFFF00"/>
                  </a:solidFill>
                  <a:prstDash val="solid"/>
                </a:ln>
                <a:solidFill>
                  <a:srgbClr val="92D050"/>
                </a:solidFill>
                <a:effectLst>
                  <a:outerShdw blurRad="41275" dist="20320" dir="1800000" algn="tl" rotWithShape="0">
                    <a:srgbClr val="000000">
                      <a:alpha val="40000"/>
                    </a:srgbClr>
                  </a:outerShdw>
                </a:effectLst>
                <a:cs typeface="B Jadid" pitchFamily="2" charset="-78"/>
              </a:rPr>
              <a:t>تفسیرِ آیه</a:t>
            </a:r>
            <a:endParaRPr lang="fa-IR" sz="2800" b="1" dirty="0">
              <a:ln w="12700">
                <a:solidFill>
                  <a:srgbClr val="FFFF00"/>
                </a:solidFill>
                <a:prstDash val="solid"/>
              </a:ln>
              <a:solidFill>
                <a:srgbClr val="92D050"/>
              </a:solidFill>
              <a:effectLst>
                <a:outerShdw blurRad="41275" dist="20320" dir="1800000" algn="tl" rotWithShape="0">
                  <a:srgbClr val="000000">
                    <a:alpha val="40000"/>
                  </a:srgbClr>
                </a:outerShdw>
              </a:effectLst>
              <a:cs typeface="B Jadid" pitchFamily="2" charset="-78"/>
            </a:endParaRPr>
          </a:p>
        </p:txBody>
      </p:sp>
      <p:sp>
        <p:nvSpPr>
          <p:cNvPr id="7" name="Oval 6"/>
          <p:cNvSpPr/>
          <p:nvPr/>
        </p:nvSpPr>
        <p:spPr>
          <a:xfrm>
            <a:off x="7000892" y="4286256"/>
            <a:ext cx="2143108" cy="1714512"/>
          </a:xfrm>
          <a:prstGeom prst="ellipse">
            <a:avLst/>
          </a:prstGeom>
          <a:scene3d>
            <a:camera prst="orthographicFront"/>
            <a:lightRig rig="threePt" dir="t"/>
          </a:scene3d>
          <a:sp3d>
            <a:bevelT prst="angle"/>
          </a:sp3d>
        </p:spPr>
        <p:style>
          <a:lnRef idx="2">
            <a:schemeClr val="accent6"/>
          </a:lnRef>
          <a:fillRef idx="1">
            <a:schemeClr val="lt1"/>
          </a:fillRef>
          <a:effectRef idx="0">
            <a:schemeClr val="accent6"/>
          </a:effectRef>
          <a:fontRef idx="minor">
            <a:schemeClr val="dk1"/>
          </a:fontRef>
        </p:style>
        <p:txBody>
          <a:bodyPr rtlCol="1" anchor="ctr">
            <a:sp3d extrusionH="57150">
              <a:bevelT w="38100" h="38100" prst="relaxedInset"/>
            </a:sp3d>
          </a:bodyPr>
          <a:lstStyle/>
          <a:p>
            <a:pPr algn="ctr"/>
            <a:r>
              <a:rPr lang="fa-IR" sz="2800" b="1" dirty="0" smtClean="0">
                <a:ln w="12700">
                  <a:solidFill>
                    <a:srgbClr val="FFFF00"/>
                  </a:solidFill>
                  <a:prstDash val="solid"/>
                </a:ln>
                <a:solidFill>
                  <a:srgbClr val="92D050"/>
                </a:solidFill>
                <a:effectLst>
                  <a:outerShdw blurRad="41275" dist="20320" dir="1800000" algn="tl" rotWithShape="0">
                    <a:srgbClr val="000000">
                      <a:alpha val="40000"/>
                    </a:srgbClr>
                  </a:outerShdw>
                </a:effectLst>
                <a:cs typeface="B Jadid" pitchFamily="2" charset="-78"/>
              </a:rPr>
              <a:t>تأویلِ آیه</a:t>
            </a:r>
            <a:endParaRPr lang="fa-IR" sz="2800" b="1" dirty="0">
              <a:ln w="12700">
                <a:solidFill>
                  <a:srgbClr val="FFFF00"/>
                </a:solidFill>
                <a:prstDash val="solid"/>
              </a:ln>
              <a:solidFill>
                <a:srgbClr val="92D050"/>
              </a:solidFill>
              <a:effectLst>
                <a:outerShdw blurRad="41275" dist="20320" dir="1800000" algn="tl" rotWithShape="0">
                  <a:srgbClr val="000000">
                    <a:alpha val="40000"/>
                  </a:srgbClr>
                </a:outerShdw>
              </a:effectLst>
              <a:cs typeface="B Jadid" pitchFamily="2" charset="-78"/>
            </a:endParaRPr>
          </a:p>
        </p:txBody>
      </p:sp>
      <p:sp>
        <p:nvSpPr>
          <p:cNvPr id="8" name="Rounded Rectangle 7"/>
          <p:cNvSpPr/>
          <p:nvPr/>
        </p:nvSpPr>
        <p:spPr>
          <a:xfrm>
            <a:off x="214282" y="1928802"/>
            <a:ext cx="6643734" cy="1857388"/>
          </a:xfrm>
          <a:prstGeom prst="roundRect">
            <a:avLst/>
          </a:prstGeom>
          <a:scene3d>
            <a:camera prst="orthographicFront"/>
            <a:lightRig rig="threePt" dir="t"/>
          </a:scene3d>
          <a:sp3d>
            <a:bevelT prst="slope"/>
          </a:sp3d>
        </p:spPr>
        <p:style>
          <a:lnRef idx="2">
            <a:schemeClr val="dk1"/>
          </a:lnRef>
          <a:fillRef idx="1">
            <a:schemeClr val="lt1"/>
          </a:fillRef>
          <a:effectRef idx="0">
            <a:schemeClr val="dk1"/>
          </a:effectRef>
          <a:fontRef idx="minor">
            <a:schemeClr val="dk1"/>
          </a:fontRef>
        </p:style>
        <p:txBody>
          <a:bodyPr rtlCol="1" anchor="ctr"/>
          <a:lstStyle/>
          <a:p>
            <a:pPr algn="ctr"/>
            <a:r>
              <a:rPr lang="fa-IR" sz="2800" dirty="0" smtClean="0">
                <a:ln w="18415" cmpd="sng">
                  <a:solidFill>
                    <a:srgbClr val="002060"/>
                  </a:solidFill>
                  <a:prstDash val="solid"/>
                </a:ln>
                <a:solidFill>
                  <a:srgbClr val="FFC000"/>
                </a:solidFill>
              </a:rPr>
              <a:t>نعمت حیاتی آب  اگر همه چیز باشد ولی آب نباشد .....</a:t>
            </a:r>
            <a:endParaRPr lang="fa-IR" sz="2800" dirty="0"/>
          </a:p>
        </p:txBody>
      </p:sp>
      <p:sp>
        <p:nvSpPr>
          <p:cNvPr id="9" name="Rounded Rectangle 8"/>
          <p:cNvSpPr/>
          <p:nvPr/>
        </p:nvSpPr>
        <p:spPr>
          <a:xfrm>
            <a:off x="214282" y="4286256"/>
            <a:ext cx="6643734" cy="1857388"/>
          </a:xfrm>
          <a:prstGeom prst="roundRect">
            <a:avLst/>
          </a:prstGeom>
          <a:scene3d>
            <a:camera prst="orthographicFront"/>
            <a:lightRig rig="threePt" dir="t"/>
          </a:scene3d>
          <a:sp3d>
            <a:bevelT prst="slope"/>
          </a:sp3d>
        </p:spPr>
        <p:style>
          <a:lnRef idx="2">
            <a:schemeClr val="dk1"/>
          </a:lnRef>
          <a:fillRef idx="1">
            <a:schemeClr val="lt1"/>
          </a:fillRef>
          <a:effectRef idx="0">
            <a:schemeClr val="dk1"/>
          </a:effectRef>
          <a:fontRef idx="minor">
            <a:schemeClr val="dk1"/>
          </a:fontRef>
        </p:style>
        <p:txBody>
          <a:bodyPr rtlCol="1" anchor="ctr"/>
          <a:lstStyle/>
          <a:p>
            <a:pPr algn="ctr"/>
            <a:r>
              <a:rPr lang="fa-IR" sz="4400" b="1" dirty="0" smtClean="0">
                <a:ln w="900" cmpd="sng">
                  <a:solidFill>
                    <a:srgbClr val="FFFF0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غیبت إمام زمان </a:t>
            </a:r>
            <a:r>
              <a:rPr lang="fa-IR" sz="3200" b="1" dirty="0" smtClean="0">
                <a:ln w="900" cmpd="sng">
                  <a:solidFill>
                    <a:srgbClr val="FFFF0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rPr>
              <a:t>عجل الله تعالی فرجه</a:t>
            </a:r>
            <a:endParaRPr lang="fa-IR" sz="4400" b="1" dirty="0">
              <a:ln w="900" cmpd="sng">
                <a:solidFill>
                  <a:srgbClr val="FFFF00">
                    <a:alpha val="55000"/>
                  </a:srgbClr>
                </a:solidFill>
                <a:prstDash val="solid"/>
              </a:ln>
              <a:solidFill>
                <a:srgbClr val="00B050"/>
              </a:solidFill>
              <a:effectLst>
                <a:innerShdw blurRad="101600" dist="76200" dir="5400000">
                  <a:schemeClr val="accent1">
                    <a:satMod val="190000"/>
                    <a:tint val="100000"/>
                    <a:alpha val="74000"/>
                  </a:schemeClr>
                </a:innerShdw>
              </a:effectLst>
              <a:cs typeface="B Koodak" pitchFamily="2" charset="-78"/>
            </a:endParaRPr>
          </a:p>
        </p:txBody>
      </p:sp>
      <p:sp>
        <p:nvSpPr>
          <p:cNvPr id="10" name="Content Placeholder 2"/>
          <p:cNvSpPr txBox="1">
            <a:spLocks/>
          </p:cNvSpPr>
          <p:nvPr/>
        </p:nvSpPr>
        <p:spPr>
          <a:xfrm>
            <a:off x="0" y="0"/>
            <a:ext cx="9144000" cy="6643710"/>
          </a:xfrm>
          <a:prstGeom prst="rect">
            <a:avLst/>
          </a:prstGeom>
        </p:spPr>
        <p:txBody>
          <a:bodyPr vert="horz" lIns="91440" tIns="45720" rIns="91440" bIns="45720" rtlCol="0">
            <a:normAutofit/>
          </a:bodyPr>
          <a:lstStyle/>
          <a:p>
            <a:pPr marL="342900" marR="0" lvl="0" indent="-342900" algn="ct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a-IR" sz="5400" b="1" i="0" u="none" strike="noStrike" kern="1200" cap="none" spc="0" normalizeH="0" baseline="0" noProof="0" dirty="0">
              <a:ln w="900" cmpd="sng">
                <a:solidFill>
                  <a:srgbClr val="FFC000">
                    <a:alpha val="55000"/>
                  </a:srgbClr>
                </a:solidFill>
                <a:prstDash val="solid"/>
              </a:ln>
              <a:solidFill>
                <a:srgbClr val="00B050"/>
              </a:solidFill>
              <a:effectLst>
                <a:innerShdw blurRad="101600" dist="76200" dir="5400000">
                  <a:schemeClr val="accent1">
                    <a:satMod val="190000"/>
                    <a:tint val="100000"/>
                    <a:alpha val="74000"/>
                  </a:schemeClr>
                </a:innerShdw>
              </a:effectLst>
              <a:uLnTx/>
              <a:uFillTx/>
              <a:latin typeface="+mn-lt"/>
              <a:ea typeface="+mn-ea"/>
              <a:cs typeface="2  Baran" pitchFamily="2" charset="-78"/>
            </a:endParaRPr>
          </a:p>
        </p:txBody>
      </p:sp>
    </p:spTree>
    <p:extLst>
      <p:ext uri="{BB962C8B-B14F-4D97-AF65-F5344CB8AC3E}">
        <p14:creationId xmlns:p14="http://schemas.microsoft.com/office/powerpoint/2010/main" val="11108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86544"/>
          </a:xfrm>
        </p:spPr>
        <p:txBody>
          <a:bodyPr>
            <a:normAutofit/>
          </a:bodyPr>
          <a:lstStyle/>
          <a:p>
            <a:pPr algn="ctr" rtl="1">
              <a:buNone/>
            </a:pPr>
            <a:r>
              <a:rPr lang="fa-IR" sz="5400" b="1" dirty="0" smtClean="0">
                <a:ln w="900" cmpd="sng">
                  <a:solidFill>
                    <a:srgbClr val="FFC000">
                      <a:alpha val="55000"/>
                    </a:srgbClr>
                  </a:solidFill>
                  <a:prstDash val="solid"/>
                </a:ln>
                <a:solidFill>
                  <a:srgbClr val="00B050"/>
                </a:solidFill>
                <a:effectLst>
                  <a:innerShdw blurRad="101600" dist="76200" dir="5400000">
                    <a:schemeClr val="accent1">
                      <a:satMod val="190000"/>
                      <a:tint val="100000"/>
                      <a:alpha val="74000"/>
                    </a:schemeClr>
                  </a:innerShdw>
                </a:effectLst>
                <a:cs typeface="B Jadid" pitchFamily="2" charset="-78"/>
              </a:rPr>
              <a:t>هشدارِغیبت</a:t>
            </a:r>
            <a:endParaRPr lang="fa-IR" sz="5400" b="1" dirty="0">
              <a:ln w="900" cmpd="sng">
                <a:solidFill>
                  <a:srgbClr val="FFC000">
                    <a:alpha val="55000"/>
                  </a:srgbClr>
                </a:solidFill>
                <a:prstDash val="solid"/>
              </a:ln>
              <a:solidFill>
                <a:srgbClr val="00B050"/>
              </a:solidFill>
              <a:effectLst>
                <a:innerShdw blurRad="101600" dist="76200" dir="5400000">
                  <a:schemeClr val="accent1">
                    <a:satMod val="190000"/>
                    <a:tint val="100000"/>
                    <a:alpha val="74000"/>
                  </a:schemeClr>
                </a:innerShdw>
              </a:effectLst>
              <a:cs typeface="B Jadid" pitchFamily="2" charset="-78"/>
            </a:endParaRPr>
          </a:p>
        </p:txBody>
      </p:sp>
      <p:sp>
        <p:nvSpPr>
          <p:cNvPr id="5" name="Curved Down Arrow 4"/>
          <p:cNvSpPr/>
          <p:nvPr/>
        </p:nvSpPr>
        <p:spPr>
          <a:xfrm>
            <a:off x="2428860" y="0"/>
            <a:ext cx="4500594" cy="1000108"/>
          </a:xfrm>
          <a:prstGeom prst="curvedDownArrow">
            <a:avLst/>
          </a:prstGeom>
        </p:spPr>
        <p:style>
          <a:lnRef idx="3">
            <a:schemeClr val="lt1"/>
          </a:lnRef>
          <a:fillRef idx="1">
            <a:schemeClr val="accent6"/>
          </a:fillRef>
          <a:effectRef idx="1">
            <a:schemeClr val="accent6"/>
          </a:effectRef>
          <a:fontRef idx="minor">
            <a:schemeClr val="lt1"/>
          </a:fontRef>
        </p:style>
        <p:txBody>
          <a:bodyPr rtlCol="1" anchor="ctr"/>
          <a:lstStyle/>
          <a:p>
            <a:pPr algn="ctr"/>
            <a:endParaRPr lang="fa-IR">
              <a:solidFill>
                <a:schemeClr val="tx1"/>
              </a:solidFill>
            </a:endParaRPr>
          </a:p>
        </p:txBody>
      </p:sp>
      <p:sp>
        <p:nvSpPr>
          <p:cNvPr id="8" name="Rounded Rectangle 7"/>
          <p:cNvSpPr/>
          <p:nvPr/>
        </p:nvSpPr>
        <p:spPr>
          <a:xfrm>
            <a:off x="214282" y="1285860"/>
            <a:ext cx="8786874" cy="2571768"/>
          </a:xfrm>
          <a:prstGeom prst="roundRect">
            <a:avLst/>
          </a:prstGeom>
          <a:scene3d>
            <a:camera prst="orthographicFront"/>
            <a:lightRig rig="threePt" dir="t"/>
          </a:scene3d>
          <a:sp3d>
            <a:bevelT prst="slope"/>
          </a:sp3d>
        </p:spPr>
        <p:style>
          <a:lnRef idx="2">
            <a:schemeClr val="dk1"/>
          </a:lnRef>
          <a:fillRef idx="1">
            <a:schemeClr val="lt1"/>
          </a:fillRef>
          <a:effectRef idx="0">
            <a:schemeClr val="dk1"/>
          </a:effectRef>
          <a:fontRef idx="minor">
            <a:schemeClr val="dk1"/>
          </a:fontRef>
        </p:style>
        <p:txBody>
          <a:bodyPr rtlCol="1" anchor="ctr">
            <a:sp3d extrusionH="57150">
              <a:bevelT w="38100" h="38100" prst="relaxedInset"/>
            </a:sp3d>
          </a:bodyPr>
          <a:lstStyle/>
          <a:p>
            <a:pPr algn="justLow">
              <a:buNone/>
            </a:pPr>
            <a:r>
              <a:rPr lang="fa-IR" sz="2800" b="1" dirty="0" smtClean="0">
                <a:ln w="900" cmpd="sng">
                  <a:solidFill>
                    <a:srgbClr val="FFFF00">
                      <a:alpha val="55000"/>
                    </a:srgbClr>
                  </a:solidFill>
                  <a:prstDash val="solid"/>
                </a:ln>
                <a:solidFill>
                  <a:srgbClr val="00B050"/>
                </a:solidFill>
                <a:effectLst>
                  <a:innerShdw blurRad="101600" dist="76200" dir="5400000">
                    <a:schemeClr val="accent1">
                      <a:satMod val="190000"/>
                      <a:tint val="100000"/>
                      <a:alpha val="74000"/>
                    </a:schemeClr>
                  </a:innerShdw>
                </a:effectLst>
              </a:rPr>
              <a:t>« عن أبي جعفر </a:t>
            </a:r>
            <a:r>
              <a:rPr lang="fa-IR" sz="2800" b="1" dirty="0" smtClean="0">
                <a:ln w="900" cmpd="sng">
                  <a:solidFill>
                    <a:srgbClr val="FFFF00">
                      <a:alpha val="55000"/>
                    </a:srgbClr>
                  </a:solidFill>
                  <a:prstDash val="solid"/>
                </a:ln>
                <a:solidFill>
                  <a:srgbClr val="00B050"/>
                </a:solidFill>
                <a:effectLst>
                  <a:innerShdw blurRad="101600" dist="76200" dir="5400000">
                    <a:schemeClr val="accent1">
                      <a:satMod val="190000"/>
                      <a:tint val="100000"/>
                      <a:alpha val="74000"/>
                    </a:schemeClr>
                  </a:innerShdw>
                </a:effectLst>
                <a:cs typeface="Arabic Style" pitchFamily="2" charset="-78"/>
              </a:rPr>
              <a:t>علیه السلام...</a:t>
            </a:r>
            <a:r>
              <a:rPr lang="fa-IR" sz="2800" b="1" dirty="0" smtClean="0">
                <a:ln w="900" cmpd="sng">
                  <a:solidFill>
                    <a:srgbClr val="FFFF00">
                      <a:alpha val="55000"/>
                    </a:srgbClr>
                  </a:solidFill>
                  <a:prstDash val="solid"/>
                </a:ln>
                <a:solidFill>
                  <a:srgbClr val="00B050"/>
                </a:solidFill>
                <a:effectLst>
                  <a:innerShdw blurRad="101600" dist="76200" dir="5400000">
                    <a:schemeClr val="accent1">
                      <a:satMod val="190000"/>
                      <a:tint val="100000"/>
                      <a:alpha val="74000"/>
                    </a:schemeClr>
                  </a:innerShdw>
                </a:effectLst>
              </a:rPr>
              <a:t>قال هذه نزلت في القائم يقول إن أصبح إمامكم غائبا عنكم لا تدرون أين هو فمن يأتيكم بإمام ظاهر يأتيكم بأخبار السماء و الأرض و حلال الله جل و عز و حرامه ثم قال </a:t>
            </a:r>
            <a:r>
              <a:rPr lang="fa-IR" sz="2800" b="1" dirty="0" smtClean="0">
                <a:ln w="900" cmpd="sng">
                  <a:solidFill>
                    <a:srgbClr val="FFFF00">
                      <a:alpha val="55000"/>
                    </a:srgbClr>
                  </a:solidFill>
                  <a:prstDash val="solid"/>
                </a:ln>
                <a:solidFill>
                  <a:srgbClr val="00B050"/>
                </a:solidFill>
                <a:effectLst>
                  <a:innerShdw blurRad="101600" dist="76200" dir="5400000">
                    <a:schemeClr val="accent1">
                      <a:satMod val="190000"/>
                      <a:tint val="100000"/>
                      <a:alpha val="74000"/>
                    </a:schemeClr>
                  </a:innerShdw>
                </a:effectLst>
                <a:cs typeface="Arabic Style" pitchFamily="2" charset="-78"/>
              </a:rPr>
              <a:t>علیه السلام </a:t>
            </a:r>
            <a:r>
              <a:rPr lang="fa-IR" sz="2800" b="1" dirty="0" smtClean="0">
                <a:ln w="900" cmpd="sng">
                  <a:solidFill>
                    <a:srgbClr val="FFFF00">
                      <a:alpha val="55000"/>
                    </a:srgbClr>
                  </a:solidFill>
                  <a:prstDash val="solid"/>
                </a:ln>
                <a:solidFill>
                  <a:srgbClr val="00B050"/>
                </a:solidFill>
                <a:effectLst>
                  <a:innerShdw blurRad="101600" dist="76200" dir="5400000">
                    <a:schemeClr val="accent1">
                      <a:satMod val="190000"/>
                      <a:tint val="100000"/>
                      <a:alpha val="74000"/>
                    </a:schemeClr>
                  </a:innerShdw>
                </a:effectLst>
              </a:rPr>
              <a:t>و الله ما جاء تأويل هذه الآية و لا بد أن يجي‏ء تأويلها »</a:t>
            </a:r>
            <a:r>
              <a:rPr lang="fa-IR" sz="2000" b="1" dirty="0" smtClean="0">
                <a:ln w="900" cmpd="sng">
                  <a:solidFill>
                    <a:srgbClr val="FFFF00">
                      <a:alpha val="55000"/>
                    </a:srgbClr>
                  </a:solidFill>
                  <a:prstDash val="solid"/>
                </a:ln>
                <a:solidFill>
                  <a:srgbClr val="00B050"/>
                </a:solidFill>
                <a:effectLst>
                  <a:innerShdw blurRad="101600" dist="76200" dir="5400000">
                    <a:schemeClr val="accent1">
                      <a:satMod val="190000"/>
                      <a:tint val="100000"/>
                      <a:alpha val="74000"/>
                    </a:schemeClr>
                  </a:innerShdw>
                </a:effectLst>
              </a:rPr>
              <a:t>              </a:t>
            </a:r>
            <a:r>
              <a:rPr lang="fa-IR" sz="1400" b="1" dirty="0" smtClean="0">
                <a:ln w="900" cmpd="sng">
                  <a:solidFill>
                    <a:srgbClr val="FFFF00">
                      <a:alpha val="55000"/>
                    </a:srgbClr>
                  </a:solidFill>
                  <a:prstDash val="solid"/>
                </a:ln>
                <a:solidFill>
                  <a:srgbClr val="00B050"/>
                </a:solidFill>
                <a:effectLst>
                  <a:innerShdw blurRad="101600" dist="76200" dir="5400000">
                    <a:schemeClr val="accent1">
                      <a:satMod val="190000"/>
                      <a:tint val="100000"/>
                      <a:alpha val="74000"/>
                    </a:schemeClr>
                  </a:innerShdw>
                </a:effectLst>
              </a:rPr>
              <a:t>کمال الدین ج1 ص325 باب 32 ح 3</a:t>
            </a:r>
          </a:p>
        </p:txBody>
      </p:sp>
      <p:sp>
        <p:nvSpPr>
          <p:cNvPr id="9" name="Rounded Rectangle 8"/>
          <p:cNvSpPr/>
          <p:nvPr/>
        </p:nvSpPr>
        <p:spPr>
          <a:xfrm>
            <a:off x="214282" y="4000504"/>
            <a:ext cx="8786874" cy="2714644"/>
          </a:xfrm>
          <a:prstGeom prst="roundRect">
            <a:avLst/>
          </a:prstGeom>
          <a:solidFill>
            <a:schemeClr val="accent6">
              <a:lumMod val="20000"/>
              <a:lumOff val="80000"/>
            </a:schemeClr>
          </a:solidFill>
          <a:scene3d>
            <a:camera prst="orthographicFront"/>
            <a:lightRig rig="threePt" dir="t"/>
          </a:scene3d>
          <a:sp3d>
            <a:bevelT prst="slope"/>
          </a:sp3d>
        </p:spPr>
        <p:style>
          <a:lnRef idx="2">
            <a:schemeClr val="dk1"/>
          </a:lnRef>
          <a:fillRef idx="1">
            <a:schemeClr val="lt1"/>
          </a:fillRef>
          <a:effectRef idx="0">
            <a:schemeClr val="dk1"/>
          </a:effectRef>
          <a:fontRef idx="minor">
            <a:schemeClr val="dk1"/>
          </a:fontRef>
        </p:style>
        <p:txBody>
          <a:bodyPr rtlCol="1" anchor="ctr">
            <a:sp3d extrusionH="57150">
              <a:bevelT w="38100" h="38100" prst="relaxedInset"/>
            </a:sp3d>
          </a:bodyPr>
          <a:lstStyle/>
          <a:p>
            <a:pPr algn="ctr" rtl="1"/>
            <a:endParaRPr lang="fa-IR" sz="3200" b="1" dirty="0" smtClean="0">
              <a:ln w="17780" cmpd="sng">
                <a:solidFill>
                  <a:srgbClr val="00B050"/>
                </a:solidFill>
                <a:prstDash val="solid"/>
                <a:miter lim="800000"/>
              </a:ln>
              <a:solidFill>
                <a:srgbClr val="002060"/>
              </a:solidFill>
              <a:cs typeface="B Koodak" pitchFamily="2" charset="-78"/>
            </a:endParaRPr>
          </a:p>
          <a:p>
            <a:pPr algn="ctr" rtl="1"/>
            <a:r>
              <a:rPr lang="fa-IR" sz="3200" b="1" dirty="0" smtClean="0">
                <a:ln w="17780" cmpd="sng">
                  <a:solidFill>
                    <a:srgbClr val="00B050"/>
                  </a:solidFill>
                  <a:prstDash val="solid"/>
                  <a:miter lim="800000"/>
                </a:ln>
                <a:solidFill>
                  <a:srgbClr val="002060"/>
                </a:solidFill>
                <a:cs typeface="B Koodak" pitchFamily="2" charset="-78"/>
              </a:rPr>
              <a:t>إمام باقر علیه السلام می فرمایند:</a:t>
            </a:r>
          </a:p>
          <a:p>
            <a:pPr algn="ctr" rtl="1"/>
            <a:r>
              <a:rPr lang="fa-IR" sz="3200" b="1" dirty="0" smtClean="0">
                <a:ln w="17780" cmpd="sng">
                  <a:solidFill>
                    <a:srgbClr val="00B050"/>
                  </a:solidFill>
                  <a:prstDash val="solid"/>
                  <a:miter lim="800000"/>
                </a:ln>
                <a:solidFill>
                  <a:srgbClr val="002060"/>
                </a:solidFill>
                <a:cs typeface="B Koodak" pitchFamily="2" charset="-78"/>
              </a:rPr>
              <a:t>این آیه در مورد حضرت مهدی علیه السلام نازل شده است خداوند می فرماید: اگر روزی إمامتان از شما پنهان شد به گونه ای که ندانید او کجاست پس چه کسی إمام ظاهری در إختیار شما قرار می دهد که او </a:t>
            </a:r>
            <a:r>
              <a:rPr lang="en-US" sz="3200" b="1" dirty="0" smtClean="0">
                <a:ln w="17780" cmpd="sng">
                  <a:solidFill>
                    <a:srgbClr val="00B050"/>
                  </a:solidFill>
                  <a:prstDash val="solid"/>
                  <a:miter lim="800000"/>
                </a:ln>
                <a:solidFill>
                  <a:srgbClr val="002060"/>
                </a:solidFill>
                <a:cs typeface="B Koodak" pitchFamily="2" charset="-78"/>
              </a:rPr>
              <a:t> </a:t>
            </a:r>
            <a:r>
              <a:rPr lang="fa-IR" sz="3200" b="1" dirty="0" smtClean="0">
                <a:ln w="17780" cmpd="sng">
                  <a:solidFill>
                    <a:srgbClr val="00B050"/>
                  </a:solidFill>
                  <a:prstDash val="solid"/>
                  <a:miter lim="800000"/>
                </a:ln>
                <a:solidFill>
                  <a:srgbClr val="002060"/>
                </a:solidFill>
                <a:cs typeface="B Koodak" pitchFamily="2" charset="-78"/>
              </a:rPr>
              <a:t>أخبار آسمان و زمین و حلال و حرام إلهی را برای شما بیاورد ؟ ! و...</a:t>
            </a:r>
          </a:p>
          <a:p>
            <a:pPr algn="ctr"/>
            <a:endParaRPr lang="fa-IR" sz="3200" b="1" dirty="0">
              <a:ln w="17780" cmpd="sng">
                <a:solidFill>
                  <a:srgbClr val="00B050"/>
                </a:solidFill>
                <a:prstDash val="solid"/>
                <a:miter lim="800000"/>
              </a:ln>
              <a:solidFill>
                <a:srgbClr val="002060"/>
              </a:solidFill>
              <a:cs typeface="B Koodak" pitchFamily="2" charset="-78"/>
            </a:endParaRPr>
          </a:p>
        </p:txBody>
      </p:sp>
    </p:spTree>
    <p:extLst>
      <p:ext uri="{BB962C8B-B14F-4D97-AF65-F5344CB8AC3E}">
        <p14:creationId xmlns:p14="http://schemas.microsoft.com/office/powerpoint/2010/main" val="154090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86544"/>
          </a:xfrm>
        </p:spPr>
        <p:txBody>
          <a:bodyPr>
            <a:normAutofit/>
          </a:bodyPr>
          <a:lstStyle/>
          <a:p>
            <a:pPr algn="ctr" rtl="1">
              <a:buNone/>
            </a:pPr>
            <a:r>
              <a:rPr lang="fa-IR" sz="5400" b="1" dirty="0" smtClean="0">
                <a:ln w="900" cmpd="sng">
                  <a:solidFill>
                    <a:srgbClr val="FFC000">
                      <a:alpha val="55000"/>
                    </a:srgbClr>
                  </a:solidFill>
                  <a:prstDash val="solid"/>
                </a:ln>
                <a:solidFill>
                  <a:srgbClr val="00B050"/>
                </a:solidFill>
                <a:effectLst>
                  <a:innerShdw blurRad="101600" dist="76200" dir="5400000">
                    <a:schemeClr val="accent1">
                      <a:satMod val="190000"/>
                      <a:tint val="100000"/>
                      <a:alpha val="74000"/>
                    </a:schemeClr>
                  </a:innerShdw>
                </a:effectLst>
                <a:cs typeface="B Jadid" pitchFamily="2" charset="-78"/>
              </a:rPr>
              <a:t>هشدارِغیبت</a:t>
            </a:r>
            <a:endParaRPr lang="fa-IR" sz="5400" b="1" dirty="0">
              <a:ln w="900" cmpd="sng">
                <a:solidFill>
                  <a:srgbClr val="FFC000">
                    <a:alpha val="55000"/>
                  </a:srgbClr>
                </a:solidFill>
                <a:prstDash val="solid"/>
              </a:ln>
              <a:solidFill>
                <a:srgbClr val="00B050"/>
              </a:solidFill>
              <a:effectLst>
                <a:innerShdw blurRad="101600" dist="76200" dir="5400000">
                  <a:schemeClr val="accent1">
                    <a:satMod val="190000"/>
                    <a:tint val="100000"/>
                    <a:alpha val="74000"/>
                  </a:schemeClr>
                </a:innerShdw>
              </a:effectLst>
              <a:cs typeface="B Jadid" pitchFamily="2" charset="-78"/>
            </a:endParaRPr>
          </a:p>
        </p:txBody>
      </p:sp>
      <p:sp>
        <p:nvSpPr>
          <p:cNvPr id="5" name="Curved Down Arrow 4"/>
          <p:cNvSpPr/>
          <p:nvPr/>
        </p:nvSpPr>
        <p:spPr>
          <a:xfrm>
            <a:off x="2428860" y="0"/>
            <a:ext cx="4500594" cy="1000108"/>
          </a:xfrm>
          <a:prstGeom prst="curvedDownArrow">
            <a:avLst/>
          </a:prstGeom>
        </p:spPr>
        <p:style>
          <a:lnRef idx="3">
            <a:schemeClr val="lt1"/>
          </a:lnRef>
          <a:fillRef idx="1">
            <a:schemeClr val="accent6"/>
          </a:fillRef>
          <a:effectRef idx="1">
            <a:schemeClr val="accent6"/>
          </a:effectRef>
          <a:fontRef idx="minor">
            <a:schemeClr val="lt1"/>
          </a:fontRef>
        </p:style>
        <p:txBody>
          <a:bodyPr rtlCol="1" anchor="ctr"/>
          <a:lstStyle/>
          <a:p>
            <a:pPr algn="ctr"/>
            <a:endParaRPr lang="fa-IR">
              <a:solidFill>
                <a:schemeClr val="tx1"/>
              </a:solidFill>
            </a:endParaRPr>
          </a:p>
        </p:txBody>
      </p:sp>
      <p:sp>
        <p:nvSpPr>
          <p:cNvPr id="8" name="Rounded Rectangle 7"/>
          <p:cNvSpPr/>
          <p:nvPr/>
        </p:nvSpPr>
        <p:spPr>
          <a:xfrm>
            <a:off x="2285984" y="1285860"/>
            <a:ext cx="4500594" cy="500066"/>
          </a:xfrm>
          <a:prstGeom prst="roundRect">
            <a:avLst/>
          </a:prstGeom>
          <a:scene3d>
            <a:camera prst="orthographicFront"/>
            <a:lightRig rig="threePt" dir="t"/>
          </a:scene3d>
          <a:sp3d>
            <a:bevelT prst="slope"/>
          </a:sp3d>
        </p:spPr>
        <p:style>
          <a:lnRef idx="2">
            <a:schemeClr val="dk1"/>
          </a:lnRef>
          <a:fillRef idx="1">
            <a:schemeClr val="lt1"/>
          </a:fillRef>
          <a:effectRef idx="0">
            <a:schemeClr val="dk1"/>
          </a:effectRef>
          <a:fontRef idx="minor">
            <a:schemeClr val="dk1"/>
          </a:fontRef>
        </p:style>
        <p:txBody>
          <a:bodyPr rtlCol="1" anchor="ctr">
            <a:sp3d extrusionH="57150">
              <a:bevelT w="38100" h="38100" prst="relaxedInset"/>
            </a:sp3d>
          </a:bodyPr>
          <a:lstStyle/>
          <a:p>
            <a:pPr algn="ctr">
              <a:buNone/>
            </a:pPr>
            <a:r>
              <a:rPr lang="fa-IR" sz="3200" dirty="0" smtClean="0">
                <a:ln w="18415" cmpd="sng">
                  <a:solidFill>
                    <a:srgbClr val="FFC000"/>
                  </a:solidFill>
                  <a:prstDash val="solid"/>
                </a:ln>
                <a:solidFill>
                  <a:srgbClr val="00B050"/>
                </a:solidFill>
                <a:effectLst>
                  <a:outerShdw blurRad="63500" dir="3600000" algn="tl" rotWithShape="0">
                    <a:srgbClr val="000000">
                      <a:alpha val="70000"/>
                    </a:srgbClr>
                  </a:outerShdw>
                </a:effectLst>
                <a:cs typeface="B Jadid" pitchFamily="2" charset="-78"/>
              </a:rPr>
              <a:t>نکات آیه :</a:t>
            </a:r>
          </a:p>
        </p:txBody>
      </p:sp>
      <p:sp>
        <p:nvSpPr>
          <p:cNvPr id="9" name="Rounded Rectangle 8"/>
          <p:cNvSpPr/>
          <p:nvPr/>
        </p:nvSpPr>
        <p:spPr>
          <a:xfrm>
            <a:off x="142844" y="1916832"/>
            <a:ext cx="8786874" cy="4714908"/>
          </a:xfrm>
          <a:prstGeom prst="roundRect">
            <a:avLst/>
          </a:prstGeom>
          <a:scene3d>
            <a:camera prst="orthographicFront"/>
            <a:lightRig rig="threePt" dir="t"/>
          </a:scene3d>
          <a:sp3d>
            <a:bevelT prst="slope"/>
          </a:sp3d>
        </p:spPr>
        <p:style>
          <a:lnRef idx="2">
            <a:schemeClr val="dk1"/>
          </a:lnRef>
          <a:fillRef idx="1">
            <a:schemeClr val="lt1"/>
          </a:fillRef>
          <a:effectRef idx="0">
            <a:schemeClr val="dk1"/>
          </a:effectRef>
          <a:fontRef idx="minor">
            <a:schemeClr val="dk1"/>
          </a:fontRef>
        </p:style>
        <p:txBody>
          <a:bodyPr rtlCol="1" anchor="ctr">
            <a:sp3d extrusionH="57150">
              <a:bevelT w="38100" h="38100" prst="relaxedInset"/>
            </a:sp3d>
          </a:bodyPr>
          <a:lstStyle/>
          <a:p>
            <a:pPr algn="r">
              <a:buNone/>
            </a:pPr>
            <a:r>
              <a:rPr lang="fa-IR" sz="5400" b="1" dirty="0" smtClean="0">
                <a:ln w="17780" cmpd="sng">
                  <a:solidFill>
                    <a:srgbClr val="FFFF00"/>
                  </a:solidFill>
                  <a:prstDash val="solid"/>
                  <a:miter lim="800000"/>
                </a:ln>
                <a:solidFill>
                  <a:srgbClr val="00B050"/>
                </a:solidFill>
                <a:effectLst>
                  <a:outerShdw blurRad="50800" algn="tl" rotWithShape="0">
                    <a:srgbClr val="000000"/>
                  </a:outerShdw>
                </a:effectLst>
                <a:cs typeface="B Koodak" pitchFamily="2" charset="-78"/>
              </a:rPr>
              <a:t>1 – هشدار نسبت به وقوع غیبت</a:t>
            </a:r>
          </a:p>
          <a:p>
            <a:pPr algn="r">
              <a:buNone/>
            </a:pPr>
            <a:r>
              <a:rPr lang="fa-IR" sz="5400" b="1" dirty="0" smtClean="0">
                <a:ln w="17780" cmpd="sng">
                  <a:solidFill>
                    <a:srgbClr val="FFFF00"/>
                  </a:solidFill>
                  <a:prstDash val="solid"/>
                  <a:miter lim="800000"/>
                </a:ln>
                <a:solidFill>
                  <a:srgbClr val="00B050"/>
                </a:solidFill>
                <a:effectLst>
                  <a:outerShdw blurRad="50800" algn="tl" rotWithShape="0">
                    <a:srgbClr val="000000"/>
                  </a:outerShdw>
                </a:effectLst>
                <a:cs typeface="B Koodak" pitchFamily="2" charset="-78"/>
              </a:rPr>
              <a:t>2 – خسارت جبران ناپذیر در اثرِ غیبت</a:t>
            </a:r>
          </a:p>
          <a:p>
            <a:pPr algn="r">
              <a:buNone/>
            </a:pPr>
            <a:r>
              <a:rPr lang="fa-IR" sz="5400" b="1" dirty="0" smtClean="0">
                <a:ln w="17780" cmpd="sng">
                  <a:solidFill>
                    <a:srgbClr val="FFFF00"/>
                  </a:solidFill>
                  <a:prstDash val="solid"/>
                  <a:miter lim="800000"/>
                </a:ln>
                <a:solidFill>
                  <a:srgbClr val="00B050"/>
                </a:solidFill>
                <a:effectLst>
                  <a:outerShdw blurRad="50800" algn="tl" rotWithShape="0">
                    <a:srgbClr val="000000"/>
                  </a:outerShdw>
                </a:effectLst>
                <a:cs typeface="B Koodak" pitchFamily="2" charset="-78"/>
              </a:rPr>
              <a:t>3 – نقش مردم در غیبت</a:t>
            </a:r>
          </a:p>
          <a:p>
            <a:pPr algn="r">
              <a:buNone/>
            </a:pPr>
            <a:r>
              <a:rPr lang="fa-IR" sz="5400" b="1" dirty="0" smtClean="0">
                <a:ln w="17780" cmpd="sng">
                  <a:solidFill>
                    <a:srgbClr val="FFFF00"/>
                  </a:solidFill>
                  <a:prstDash val="solid"/>
                  <a:miter lim="800000"/>
                </a:ln>
                <a:solidFill>
                  <a:srgbClr val="00B050"/>
                </a:solidFill>
                <a:effectLst>
                  <a:outerShdw blurRad="50800" algn="tl" rotWithShape="0">
                    <a:srgbClr val="000000"/>
                  </a:outerShdw>
                </a:effectLst>
                <a:cs typeface="B Koodak" pitchFamily="2" charset="-78"/>
              </a:rPr>
              <a:t>4 – نقش بی بدیل إمام</a:t>
            </a:r>
          </a:p>
          <a:p>
            <a:pPr algn="r">
              <a:buNone/>
            </a:pPr>
            <a:r>
              <a:rPr lang="fa-IR" sz="5400" b="1" dirty="0" smtClean="0">
                <a:ln w="17780" cmpd="sng">
                  <a:solidFill>
                    <a:srgbClr val="FFFF00"/>
                  </a:solidFill>
                  <a:prstDash val="solid"/>
                  <a:miter lim="800000"/>
                </a:ln>
                <a:solidFill>
                  <a:srgbClr val="00B050"/>
                </a:solidFill>
                <a:effectLst>
                  <a:outerShdw blurRad="50800" algn="tl" rotWithShape="0">
                    <a:srgbClr val="000000"/>
                  </a:outerShdw>
                </a:effectLst>
                <a:cs typeface="B Koodak" pitchFamily="2" charset="-78"/>
              </a:rPr>
              <a:t>5 – لقب ماء معین</a:t>
            </a:r>
            <a:endParaRPr lang="en-US" sz="5400" b="1" dirty="0">
              <a:ln w="17780" cmpd="sng">
                <a:solidFill>
                  <a:srgbClr val="FFFF00"/>
                </a:solidFill>
                <a:prstDash val="solid"/>
                <a:miter lim="800000"/>
              </a:ln>
              <a:solidFill>
                <a:srgbClr val="00B050"/>
              </a:solidFill>
              <a:effectLst>
                <a:outerShdw blurRad="50800" algn="tl" rotWithShape="0">
                  <a:srgbClr val="000000"/>
                </a:outerShdw>
              </a:effectLst>
              <a:cs typeface="B Koodak" pitchFamily="2" charset="-78"/>
            </a:endParaRPr>
          </a:p>
        </p:txBody>
      </p:sp>
    </p:spTree>
    <p:extLst>
      <p:ext uri="{BB962C8B-B14F-4D97-AF65-F5344CB8AC3E}">
        <p14:creationId xmlns:p14="http://schemas.microsoft.com/office/powerpoint/2010/main" val="668833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ox(in)">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checkerboard(across)">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diamond(in)">
                                      <p:cBhvr>
                                        <p:cTn id="22" dur="20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 calcmode="lin" valueType="num">
                                      <p:cBhvr additive="base">
                                        <p:cTn id="2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7200" dirty="0" smtClean="0">
                <a:solidFill>
                  <a:schemeClr val="tx2">
                    <a:lumMod val="50000"/>
                  </a:schemeClr>
                </a:solidFill>
                <a:cs typeface="B Sina" pitchFamily="2" charset="-78"/>
              </a:rPr>
              <a:t>دو نکته دیگر</a:t>
            </a:r>
            <a:endParaRPr lang="en-US" sz="7200" dirty="0">
              <a:solidFill>
                <a:schemeClr val="tx2">
                  <a:lumMod val="50000"/>
                </a:schemeClr>
              </a:solidFill>
              <a:cs typeface="B Sina" pitchFamily="2" charset="-78"/>
            </a:endParaRPr>
          </a:p>
        </p:txBody>
      </p:sp>
      <p:sp>
        <p:nvSpPr>
          <p:cNvPr id="3" name="Content Placeholder 2"/>
          <p:cNvSpPr>
            <a:spLocks noGrp="1"/>
          </p:cNvSpPr>
          <p:nvPr>
            <p:ph idx="1"/>
          </p:nvPr>
        </p:nvSpPr>
        <p:spPr/>
        <p:txBody>
          <a:bodyPr>
            <a:noAutofit/>
          </a:bodyPr>
          <a:lstStyle/>
          <a:p>
            <a:pPr marL="0" indent="0" algn="ctr">
              <a:buNone/>
            </a:pPr>
            <a:r>
              <a:rPr lang="fa-IR" sz="4800" dirty="0" smtClean="0">
                <a:effectLst>
                  <a:glow rad="63500">
                    <a:schemeClr val="accent2">
                      <a:satMod val="175000"/>
                      <a:alpha val="40000"/>
                    </a:schemeClr>
                  </a:glow>
                </a:effectLst>
                <a:cs typeface="B Jadid" pitchFamily="2" charset="-78"/>
              </a:rPr>
              <a:t>بیرون آمدن آب دست خداوند است گرچه اسباب لازم دارد چنانچه ظهور دست خداوند است و اسباب هم دخیل هستند به اذن خداوند.</a:t>
            </a:r>
          </a:p>
          <a:p>
            <a:pPr marL="0" indent="0" algn="ctr">
              <a:buNone/>
            </a:pPr>
            <a:r>
              <a:rPr lang="fa-IR" sz="4800" dirty="0" smtClean="0">
                <a:effectLst>
                  <a:glow rad="63500">
                    <a:schemeClr val="accent2">
                      <a:satMod val="175000"/>
                      <a:alpha val="40000"/>
                    </a:schemeClr>
                  </a:glow>
                </a:effectLst>
                <a:cs typeface="B Jadid" pitchFamily="2" charset="-78"/>
              </a:rPr>
              <a:t>حرمت توقیت ، </a:t>
            </a:r>
            <a:endParaRPr lang="en-US" sz="4800" dirty="0">
              <a:effectLst>
                <a:glow rad="63500">
                  <a:schemeClr val="accent2">
                    <a:satMod val="175000"/>
                    <a:alpha val="40000"/>
                  </a:schemeClr>
                </a:glow>
              </a:effectLst>
              <a:cs typeface="B Jadid" pitchFamily="2" charset="-78"/>
            </a:endParaRPr>
          </a:p>
        </p:txBody>
      </p:sp>
    </p:spTree>
    <p:extLst>
      <p:ext uri="{BB962C8B-B14F-4D97-AF65-F5344CB8AC3E}">
        <p14:creationId xmlns:p14="http://schemas.microsoft.com/office/powerpoint/2010/main" val="370723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8604"/>
            <a:ext cx="9144000" cy="5697559"/>
          </a:xfrm>
        </p:spPr>
        <p:txBody>
          <a:bodyPr>
            <a:normAutofit/>
          </a:bodyPr>
          <a:lstStyle/>
          <a:p>
            <a:pPr algn="r">
              <a:buNone/>
            </a:pPr>
            <a:endParaRPr lang="en-US" dirty="0"/>
          </a:p>
        </p:txBody>
      </p:sp>
      <p:sp>
        <p:nvSpPr>
          <p:cNvPr id="4" name="Down Ribbon 3"/>
          <p:cNvSpPr/>
          <p:nvPr/>
        </p:nvSpPr>
        <p:spPr>
          <a:xfrm>
            <a:off x="0" y="0"/>
            <a:ext cx="9144000" cy="1071570"/>
          </a:xfrm>
          <a:prstGeom prst="ribbon">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sz="3600" dirty="0" smtClean="0">
                <a:ln w="18415" cmpd="sng">
                  <a:solidFill>
                    <a:srgbClr val="00B050"/>
                  </a:solidFill>
                  <a:prstDash val="solid"/>
                </a:ln>
                <a:solidFill>
                  <a:srgbClr val="FFC000"/>
                </a:solidFill>
                <a:effectLst>
                  <a:outerShdw blurRad="63500" dir="3600000" algn="tl" rotWithShape="0">
                    <a:srgbClr val="000000">
                      <a:alpha val="70000"/>
                    </a:srgbClr>
                  </a:outerShdw>
                </a:effectLst>
                <a:cs typeface="B Titr" pitchFamily="2" charset="-78"/>
              </a:rPr>
              <a:t>نمونه ای از آیات مهدویت</a:t>
            </a:r>
            <a:endParaRPr lang="fa-IR" sz="3600" dirty="0">
              <a:ln w="18415" cmpd="sng">
                <a:solidFill>
                  <a:srgbClr val="00B050"/>
                </a:solidFill>
                <a:prstDash val="solid"/>
              </a:ln>
              <a:solidFill>
                <a:srgbClr val="FFC000"/>
              </a:solidFill>
              <a:effectLst>
                <a:outerShdw blurRad="63500" dir="3600000" algn="tl" rotWithShape="0">
                  <a:srgbClr val="000000">
                    <a:alpha val="70000"/>
                  </a:srgbClr>
                </a:outerShdw>
              </a:effectLst>
              <a:cs typeface="B Titr" pitchFamily="2" charset="-78"/>
            </a:endParaRPr>
          </a:p>
        </p:txBody>
      </p:sp>
      <p:sp>
        <p:nvSpPr>
          <p:cNvPr id="5" name="Rounded Rectangle 4"/>
          <p:cNvSpPr/>
          <p:nvPr/>
        </p:nvSpPr>
        <p:spPr>
          <a:xfrm>
            <a:off x="285720" y="1357298"/>
            <a:ext cx="8572560" cy="2571768"/>
          </a:xfrm>
          <a:prstGeom prst="roundRect">
            <a:avLst/>
          </a:prstGeom>
        </p:spPr>
        <p:style>
          <a:lnRef idx="2">
            <a:schemeClr val="accent6"/>
          </a:lnRef>
          <a:fillRef idx="1">
            <a:schemeClr val="lt1"/>
          </a:fillRef>
          <a:effectRef idx="0">
            <a:schemeClr val="accent6"/>
          </a:effectRef>
          <a:fontRef idx="minor">
            <a:schemeClr val="dk1"/>
          </a:fontRef>
        </p:style>
        <p:txBody>
          <a:bodyPr rtlCol="1" anchor="ctr">
            <a:scene3d>
              <a:camera prst="orthographicFront"/>
              <a:lightRig rig="threePt" dir="t"/>
            </a:scene3d>
            <a:sp3d extrusionH="57150">
              <a:bevelT w="38100" h="38100" prst="relaxedInset"/>
            </a:sp3d>
          </a:bodyPr>
          <a:lstStyle/>
          <a:p>
            <a:pPr algn="ctr" rtl="1">
              <a:buNone/>
            </a:pPr>
            <a:r>
              <a:rPr lang="fa-IR" sz="2400" b="1" spc="50" dirty="0" smtClean="0">
                <a:ln w="12700" cmpd="sng">
                  <a:solidFill>
                    <a:srgbClr val="00B050"/>
                  </a:solidFill>
                  <a:prstDash val="solid"/>
                </a:ln>
                <a:solidFill>
                  <a:srgbClr val="00B050"/>
                </a:solidFill>
                <a:effectLst>
                  <a:glow rad="53100">
                    <a:schemeClr val="accent6">
                      <a:satMod val="180000"/>
                      <a:alpha val="30000"/>
                    </a:schemeClr>
                  </a:glow>
                </a:effectLst>
              </a:rPr>
              <a:t>أَ </a:t>
            </a:r>
            <a:r>
              <a:rPr lang="fa-IR" sz="2400" b="1" u="sng" spc="50" dirty="0" smtClean="0">
                <a:ln w="12700" cmpd="sng">
                  <a:solidFill>
                    <a:srgbClr val="00B050"/>
                  </a:solidFill>
                  <a:prstDash val="solid"/>
                </a:ln>
                <a:solidFill>
                  <a:srgbClr val="00B050"/>
                </a:solidFill>
                <a:effectLst>
                  <a:glow rad="53100">
                    <a:schemeClr val="accent6">
                      <a:satMod val="180000"/>
                      <a:alpha val="30000"/>
                    </a:schemeClr>
                  </a:glow>
                </a:effectLst>
              </a:rPr>
              <a:t>لَمْ يَأْنِ </a:t>
            </a:r>
            <a:r>
              <a:rPr lang="fa-IR" sz="2400" b="1" spc="50" dirty="0" smtClean="0">
                <a:ln w="12700" cmpd="sng">
                  <a:solidFill>
                    <a:srgbClr val="00B050"/>
                  </a:solidFill>
                  <a:prstDash val="solid"/>
                </a:ln>
                <a:solidFill>
                  <a:srgbClr val="00B050"/>
                </a:solidFill>
                <a:effectLst>
                  <a:glow rad="53100">
                    <a:schemeClr val="accent6">
                      <a:satMod val="180000"/>
                      <a:alpha val="30000"/>
                    </a:schemeClr>
                  </a:glow>
                </a:effectLst>
              </a:rPr>
              <a:t>لِلَّذينَ آمَنُوا أَنْ </a:t>
            </a:r>
            <a:r>
              <a:rPr lang="fa-IR" sz="2400" b="1" u="sng" spc="50" dirty="0" smtClean="0">
                <a:ln w="12700" cmpd="sng">
                  <a:solidFill>
                    <a:srgbClr val="00B050"/>
                  </a:solidFill>
                  <a:prstDash val="solid"/>
                </a:ln>
                <a:solidFill>
                  <a:srgbClr val="00B050"/>
                </a:solidFill>
                <a:effectLst>
                  <a:glow rad="53100">
                    <a:schemeClr val="accent6">
                      <a:satMod val="180000"/>
                      <a:alpha val="30000"/>
                    </a:schemeClr>
                  </a:glow>
                </a:effectLst>
              </a:rPr>
              <a:t>تَخْشَعَ</a:t>
            </a:r>
            <a:r>
              <a:rPr lang="fa-IR" sz="2400" b="1" spc="50" dirty="0" smtClean="0">
                <a:ln w="12700" cmpd="sng">
                  <a:solidFill>
                    <a:srgbClr val="00B050"/>
                  </a:solidFill>
                  <a:prstDash val="solid"/>
                </a:ln>
                <a:solidFill>
                  <a:srgbClr val="00B050"/>
                </a:solidFill>
                <a:effectLst>
                  <a:glow rad="53100">
                    <a:schemeClr val="accent6">
                      <a:satMod val="180000"/>
                      <a:alpha val="30000"/>
                    </a:schemeClr>
                  </a:glow>
                </a:effectLst>
              </a:rPr>
              <a:t> قُلُوبُهُمْ لِذِكْرِ اللَّهِ وَ ما نَزَلَ</a:t>
            </a:r>
          </a:p>
          <a:p>
            <a:pPr algn="ctr" rtl="1">
              <a:buNone/>
            </a:pPr>
            <a:endParaRPr lang="fa-IR" sz="1400" b="1" spc="50" dirty="0" smtClean="0">
              <a:ln w="12700" cmpd="sng">
                <a:solidFill>
                  <a:srgbClr val="00B050"/>
                </a:solidFill>
                <a:prstDash val="solid"/>
              </a:ln>
              <a:solidFill>
                <a:srgbClr val="00B050"/>
              </a:solidFill>
              <a:effectLst>
                <a:glow rad="53100">
                  <a:schemeClr val="accent6">
                    <a:satMod val="180000"/>
                    <a:alpha val="30000"/>
                  </a:schemeClr>
                </a:glow>
              </a:effectLst>
            </a:endParaRPr>
          </a:p>
          <a:p>
            <a:pPr algn="ctr" rtl="1">
              <a:buNone/>
            </a:pPr>
            <a:r>
              <a:rPr lang="fa-IR" sz="2400" b="1" spc="50" dirty="0" smtClean="0">
                <a:ln w="12700" cmpd="sng">
                  <a:solidFill>
                    <a:srgbClr val="00B050"/>
                  </a:solidFill>
                  <a:prstDash val="solid"/>
                </a:ln>
                <a:solidFill>
                  <a:srgbClr val="00B050"/>
                </a:solidFill>
                <a:effectLst>
                  <a:glow rad="53100">
                    <a:schemeClr val="accent6">
                      <a:satMod val="180000"/>
                      <a:alpha val="30000"/>
                    </a:schemeClr>
                  </a:glow>
                </a:effectLst>
              </a:rPr>
              <a:t> مِنَ الْحَقِّ </a:t>
            </a:r>
            <a:r>
              <a:rPr lang="fa-IR" sz="2400" b="1" u="sng" spc="50" dirty="0" smtClean="0">
                <a:ln w="12700" cmpd="sng">
                  <a:solidFill>
                    <a:srgbClr val="00B050"/>
                  </a:solidFill>
                  <a:prstDash val="solid"/>
                </a:ln>
                <a:solidFill>
                  <a:srgbClr val="00B050"/>
                </a:solidFill>
                <a:effectLst>
                  <a:glow rad="53100">
                    <a:schemeClr val="accent6">
                      <a:satMod val="180000"/>
                      <a:alpha val="30000"/>
                    </a:schemeClr>
                  </a:glow>
                </a:effectLst>
              </a:rPr>
              <a:t>وَ</a:t>
            </a:r>
            <a:r>
              <a:rPr lang="fa-IR" sz="2400" b="1" spc="50" dirty="0" smtClean="0">
                <a:ln w="12700" cmpd="sng">
                  <a:solidFill>
                    <a:srgbClr val="00B050"/>
                  </a:solidFill>
                  <a:prstDash val="solid"/>
                </a:ln>
                <a:solidFill>
                  <a:srgbClr val="00B050"/>
                </a:solidFill>
                <a:effectLst>
                  <a:glow rad="53100">
                    <a:schemeClr val="accent6">
                      <a:satMod val="180000"/>
                      <a:alpha val="30000"/>
                    </a:schemeClr>
                  </a:glow>
                </a:effectLst>
              </a:rPr>
              <a:t> لا يَكُونُوا كَالَّذينَ أُوتُوا الْكِتابَ مِنْ قَبْلُ فَطالَ</a:t>
            </a:r>
          </a:p>
          <a:p>
            <a:pPr algn="ctr" rtl="1">
              <a:buNone/>
            </a:pPr>
            <a:endParaRPr lang="fa-IR" sz="1600" b="1" spc="50" dirty="0" smtClean="0">
              <a:ln w="12700" cmpd="sng">
                <a:solidFill>
                  <a:srgbClr val="00B050"/>
                </a:solidFill>
                <a:prstDash val="solid"/>
              </a:ln>
              <a:solidFill>
                <a:srgbClr val="00B050"/>
              </a:solidFill>
              <a:effectLst>
                <a:glow rad="53100">
                  <a:schemeClr val="accent6">
                    <a:satMod val="180000"/>
                    <a:alpha val="30000"/>
                  </a:schemeClr>
                </a:glow>
              </a:effectLst>
            </a:endParaRPr>
          </a:p>
          <a:p>
            <a:pPr algn="ctr" rtl="1">
              <a:buNone/>
            </a:pPr>
            <a:r>
              <a:rPr lang="fa-IR" sz="2400" b="1" spc="50" dirty="0" smtClean="0">
                <a:ln w="12700" cmpd="sng">
                  <a:solidFill>
                    <a:srgbClr val="00B050"/>
                  </a:solidFill>
                  <a:prstDash val="solid"/>
                </a:ln>
                <a:solidFill>
                  <a:srgbClr val="00B050"/>
                </a:solidFill>
                <a:effectLst>
                  <a:glow rad="53100">
                    <a:schemeClr val="accent6">
                      <a:satMod val="180000"/>
                      <a:alpha val="30000"/>
                    </a:schemeClr>
                  </a:glow>
                </a:effectLst>
              </a:rPr>
              <a:t> عَلَيْهِمُ </a:t>
            </a:r>
            <a:r>
              <a:rPr lang="fa-IR" sz="2400" b="1" u="sng" spc="50" dirty="0" smtClean="0">
                <a:ln w="12700" cmpd="sng">
                  <a:solidFill>
                    <a:srgbClr val="00B050"/>
                  </a:solidFill>
                  <a:prstDash val="solid"/>
                </a:ln>
                <a:solidFill>
                  <a:srgbClr val="00B050"/>
                </a:solidFill>
                <a:effectLst>
                  <a:glow rad="53100">
                    <a:schemeClr val="accent6">
                      <a:satMod val="180000"/>
                      <a:alpha val="30000"/>
                    </a:schemeClr>
                  </a:glow>
                </a:effectLst>
              </a:rPr>
              <a:t>الْأَمَدُ</a:t>
            </a:r>
            <a:r>
              <a:rPr lang="fa-IR" sz="2400" b="1" spc="50" dirty="0" smtClean="0">
                <a:ln w="12700" cmpd="sng">
                  <a:solidFill>
                    <a:srgbClr val="00B050"/>
                  </a:solidFill>
                  <a:prstDash val="solid"/>
                </a:ln>
                <a:solidFill>
                  <a:srgbClr val="00B050"/>
                </a:solidFill>
                <a:effectLst>
                  <a:glow rad="53100">
                    <a:schemeClr val="accent6">
                      <a:satMod val="180000"/>
                      <a:alpha val="30000"/>
                    </a:schemeClr>
                  </a:glow>
                </a:effectLst>
              </a:rPr>
              <a:t> فَق</a:t>
            </a:r>
            <a:r>
              <a:rPr lang="fa-IR" sz="2400" b="1" u="sng" spc="50" dirty="0" smtClean="0">
                <a:ln w="12700" cmpd="sng">
                  <a:solidFill>
                    <a:srgbClr val="00B050"/>
                  </a:solidFill>
                  <a:prstDash val="solid"/>
                </a:ln>
                <a:solidFill>
                  <a:srgbClr val="00B050"/>
                </a:solidFill>
                <a:effectLst>
                  <a:glow rad="53100">
                    <a:schemeClr val="accent6">
                      <a:satMod val="180000"/>
                      <a:alpha val="30000"/>
                    </a:schemeClr>
                  </a:glow>
                </a:effectLst>
              </a:rPr>
              <a:t>َسَتْ</a:t>
            </a:r>
            <a:r>
              <a:rPr lang="fa-IR" sz="2400" b="1" spc="50" dirty="0" smtClean="0">
                <a:ln w="12700" cmpd="sng">
                  <a:solidFill>
                    <a:srgbClr val="00B050"/>
                  </a:solidFill>
                  <a:prstDash val="solid"/>
                </a:ln>
                <a:solidFill>
                  <a:srgbClr val="00B050"/>
                </a:solidFill>
                <a:effectLst>
                  <a:glow rad="53100">
                    <a:schemeClr val="accent6">
                      <a:satMod val="180000"/>
                      <a:alpha val="30000"/>
                    </a:schemeClr>
                  </a:glow>
                </a:effectLst>
              </a:rPr>
              <a:t> قُلُوبُهُمْ وَكَثيرٌ مِنْهُمْ فاسِقُونَ»</a:t>
            </a:r>
            <a:r>
              <a:rPr lang="en-US" sz="2400" b="1" spc="50" dirty="0" smtClean="0">
                <a:ln w="12700" cmpd="sng">
                  <a:solidFill>
                    <a:srgbClr val="00B050"/>
                  </a:solidFill>
                  <a:prstDash val="solid"/>
                </a:ln>
                <a:solidFill>
                  <a:srgbClr val="00B050"/>
                </a:solidFill>
                <a:effectLst>
                  <a:glow rad="53100">
                    <a:schemeClr val="accent6">
                      <a:satMod val="180000"/>
                      <a:alpha val="30000"/>
                    </a:schemeClr>
                  </a:glow>
                </a:effectLst>
              </a:rPr>
              <a:t> </a:t>
            </a:r>
            <a:r>
              <a:rPr lang="fa-IR" sz="2400" b="1" spc="50" dirty="0" smtClean="0">
                <a:ln w="12700" cmpd="sng">
                  <a:solidFill>
                    <a:srgbClr val="00B050"/>
                  </a:solidFill>
                  <a:prstDash val="solid"/>
                </a:ln>
                <a:solidFill>
                  <a:srgbClr val="00B050"/>
                </a:solidFill>
                <a:effectLst>
                  <a:glow rad="53100">
                    <a:schemeClr val="accent6">
                      <a:satMod val="180000"/>
                      <a:alpha val="30000"/>
                    </a:schemeClr>
                  </a:glow>
                </a:effectLst>
              </a:rPr>
              <a:t> </a:t>
            </a:r>
            <a:r>
              <a:rPr lang="en-US" sz="2400" dirty="0" smtClean="0"/>
              <a:t> </a:t>
            </a:r>
            <a:r>
              <a:rPr lang="fa-IR" sz="1000" dirty="0" smtClean="0"/>
              <a:t>حدید 57 : 16</a:t>
            </a:r>
            <a:endParaRPr lang="en-US" sz="1000" dirty="0" smtClean="0"/>
          </a:p>
        </p:txBody>
      </p:sp>
      <p:sp>
        <p:nvSpPr>
          <p:cNvPr id="6" name="Rounded Rectangle 5"/>
          <p:cNvSpPr/>
          <p:nvPr/>
        </p:nvSpPr>
        <p:spPr>
          <a:xfrm>
            <a:off x="285720" y="4286256"/>
            <a:ext cx="8501122" cy="2286016"/>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fa-IR" sz="3200" dirty="0" smtClean="0">
                <a:ln>
                  <a:solidFill>
                    <a:schemeClr val="tx1"/>
                  </a:solidFill>
                </a:ln>
                <a:solidFill>
                  <a:schemeClr val="tx1"/>
                </a:solidFill>
                <a:latin typeface="B Symbol Font  مظفر ." pitchFamily="2" charset="2"/>
                <a:cs typeface="Noavar" pitchFamily="2" charset="-78"/>
              </a:rPr>
              <a:t>آيا وقت آن نرسيده است كه دلهاى مؤمنان در برابر ذكر خدا و آنچه از حقّ نازل كرده است خاشع گردد؟! و مانند كسانى نباشند كه در گذشته به آنها كتاب آسمانى داده شد، سپس زمانى طولانى بر آنها گذشت و قلبهايشان قساوت پيدا كرد و بسيارى از آنها گنهكارند!</a:t>
            </a:r>
            <a:endParaRPr lang="fa-IR" sz="3200" dirty="0">
              <a:ln>
                <a:solidFill>
                  <a:schemeClr val="tx1"/>
                </a:solidFill>
              </a:ln>
              <a:solidFill>
                <a:schemeClr val="tx1"/>
              </a:solidFill>
              <a:latin typeface="B Symbol Font  مظفر ." pitchFamily="2" charset="2"/>
              <a:cs typeface="Noavar" pitchFamily="2" charset="-78"/>
            </a:endParaRPr>
          </a:p>
        </p:txBody>
      </p:sp>
    </p:spTree>
    <p:extLst>
      <p:ext uri="{BB962C8B-B14F-4D97-AF65-F5344CB8AC3E}">
        <p14:creationId xmlns:p14="http://schemas.microsoft.com/office/powerpoint/2010/main" val="1135737348"/>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643998" cy="6429420"/>
          </a:xfrm>
        </p:spPr>
        <p:txBody>
          <a:bodyPr>
            <a:normAutofit/>
            <a:scene3d>
              <a:camera prst="orthographicFront"/>
              <a:lightRig rig="threePt" dir="t"/>
            </a:scene3d>
            <a:sp3d extrusionH="57150">
              <a:bevelT w="38100" h="38100" prst="relaxedInset"/>
            </a:sp3d>
          </a:bodyPr>
          <a:lstStyle/>
          <a:p>
            <a:pPr algn="ctr" rtl="1">
              <a:buNone/>
            </a:pPr>
            <a:r>
              <a:rPr lang="fa-IR" sz="3600" dirty="0" smtClean="0">
                <a:ln w="18415" cmpd="sng">
                  <a:solidFill>
                    <a:schemeClr val="tx1"/>
                  </a:solidFill>
                  <a:prstDash val="solid"/>
                </a:ln>
                <a:solidFill>
                  <a:srgbClr val="002060"/>
                </a:solidFill>
                <a:effectLst>
                  <a:outerShdw blurRad="63500" dir="3600000" algn="tl" rotWithShape="0">
                    <a:srgbClr val="000000">
                      <a:alpha val="70000"/>
                    </a:srgbClr>
                  </a:outerShdw>
                </a:effectLst>
              </a:rPr>
              <a:t>وظائف منتظِران</a:t>
            </a:r>
            <a:endParaRPr lang="en-US" sz="3600" dirty="0" smtClean="0">
              <a:ln w="18415" cmpd="sng">
                <a:solidFill>
                  <a:schemeClr val="tx1"/>
                </a:solidFill>
                <a:prstDash val="solid"/>
              </a:ln>
              <a:solidFill>
                <a:srgbClr val="002060"/>
              </a:solidFill>
              <a:effectLst>
                <a:outerShdw blurRad="63500" dir="3600000" algn="tl" rotWithShape="0">
                  <a:srgbClr val="000000">
                    <a:alpha val="70000"/>
                  </a:srgbClr>
                </a:outerShdw>
              </a:effectLst>
            </a:endParaRPr>
          </a:p>
          <a:p>
            <a:pPr rtl="1">
              <a:buNone/>
            </a:pPr>
            <a:r>
              <a:rPr lang="fa-IR" sz="3600" b="1" spc="50" dirty="0" smtClean="0">
                <a:ln w="12700" cmpd="sng">
                  <a:solidFill>
                    <a:srgbClr val="00B050"/>
                  </a:solidFill>
                  <a:prstDash val="solid"/>
                </a:ln>
                <a:solidFill>
                  <a:srgbClr val="00B050"/>
                </a:solidFill>
                <a:effectLst>
                  <a:glow rad="53100">
                    <a:schemeClr val="accent6">
                      <a:satMod val="180000"/>
                      <a:alpha val="30000"/>
                    </a:schemeClr>
                  </a:glow>
                </a:effectLst>
              </a:rPr>
              <a:t> </a:t>
            </a:r>
            <a:endParaRPr lang="en-US" sz="2400" dirty="0" smtClean="0"/>
          </a:p>
          <a:p>
            <a:pPr algn="r">
              <a:buNone/>
            </a:pPr>
            <a:endParaRPr lang="en-US" dirty="0"/>
          </a:p>
        </p:txBody>
      </p:sp>
      <p:sp>
        <p:nvSpPr>
          <p:cNvPr id="4" name="Curved Down Arrow 3"/>
          <p:cNvSpPr/>
          <p:nvPr/>
        </p:nvSpPr>
        <p:spPr>
          <a:xfrm>
            <a:off x="2571736" y="0"/>
            <a:ext cx="3929090" cy="857232"/>
          </a:xfrm>
          <a:prstGeom prst="curvedDownArrow">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a:solidFill>
                <a:schemeClr val="tx1"/>
              </a:solidFill>
            </a:endParaRPr>
          </a:p>
        </p:txBody>
      </p:sp>
      <p:sp>
        <p:nvSpPr>
          <p:cNvPr id="5" name="Rounded Rectangle 4"/>
          <p:cNvSpPr/>
          <p:nvPr/>
        </p:nvSpPr>
        <p:spPr>
          <a:xfrm>
            <a:off x="214282" y="1285860"/>
            <a:ext cx="8643998" cy="2428892"/>
          </a:xfrm>
          <a:prstGeom prst="roundRect">
            <a:avLst/>
          </a:prstGeom>
        </p:spPr>
        <p:style>
          <a:lnRef idx="2">
            <a:schemeClr val="accent3"/>
          </a:lnRef>
          <a:fillRef idx="1">
            <a:schemeClr val="lt1"/>
          </a:fillRef>
          <a:effectRef idx="0">
            <a:schemeClr val="accent3"/>
          </a:effectRef>
          <a:fontRef idx="minor">
            <a:schemeClr val="dk1"/>
          </a:fontRef>
        </p:style>
        <p:txBody>
          <a:bodyPr rtlCol="1" anchor="ctr"/>
          <a:lstStyle/>
          <a:p>
            <a:pPr algn="ctr" rtl="1">
              <a:buNone/>
            </a:pPr>
            <a:r>
              <a:rPr lang="fa-IR" sz="3600" dirty="0" smtClean="0">
                <a:cs typeface="B Mehr" pitchFamily="2" charset="-78"/>
              </a:rPr>
              <a:t>إمام صادق </a:t>
            </a:r>
            <a:r>
              <a:rPr lang="fa-IR" sz="2400" dirty="0" smtClean="0">
                <a:cs typeface="B Mehr" pitchFamily="2" charset="-78"/>
              </a:rPr>
              <a:t>علیه السلام </a:t>
            </a:r>
            <a:r>
              <a:rPr lang="fa-IR" sz="3600" dirty="0" smtClean="0">
                <a:cs typeface="B Mehr" pitchFamily="2" charset="-78"/>
              </a:rPr>
              <a:t>می فرماید :</a:t>
            </a:r>
            <a:endParaRPr lang="en-US" sz="3600" dirty="0" smtClean="0">
              <a:cs typeface="B Mehr" pitchFamily="2" charset="-78"/>
            </a:endParaRPr>
          </a:p>
          <a:p>
            <a:pPr algn="ctr" rtl="1">
              <a:buNone/>
            </a:pPr>
            <a:r>
              <a:rPr lang="fa-IR" sz="4400" dirty="0" smtClean="0">
                <a:cs typeface="B Mehr" pitchFamily="2" charset="-78"/>
              </a:rPr>
              <a:t>« این آیه در مورد مردم زمان غیبت نازل شده است </a:t>
            </a:r>
            <a:r>
              <a:rPr lang="fa-IR" sz="4400" b="1" dirty="0" smtClean="0">
                <a:effectLst>
                  <a:outerShdw blurRad="38100" dist="38100" dir="2700000" algn="tl">
                    <a:srgbClr val="000000">
                      <a:alpha val="43137"/>
                    </a:srgbClr>
                  </a:outerShdw>
                </a:effectLst>
                <a:cs typeface="B Mehr" pitchFamily="2" charset="-78"/>
              </a:rPr>
              <a:t>أمد </a:t>
            </a:r>
            <a:r>
              <a:rPr lang="fa-IR" sz="4400" dirty="0" smtClean="0">
                <a:cs typeface="B Mehr" pitchFamily="2" charset="-78"/>
              </a:rPr>
              <a:t>یعنی زمان غیبت »</a:t>
            </a:r>
            <a:r>
              <a:rPr lang="en-US" sz="4400" dirty="0" smtClean="0">
                <a:cs typeface="B Mehr" pitchFamily="2" charset="-78"/>
              </a:rPr>
              <a:t> </a:t>
            </a:r>
            <a:r>
              <a:rPr lang="fa-IR" sz="4400" dirty="0" smtClean="0">
                <a:cs typeface="B Mehr" pitchFamily="2" charset="-78"/>
              </a:rPr>
              <a:t> </a:t>
            </a:r>
            <a:r>
              <a:rPr lang="fa-IR" dirty="0" smtClean="0">
                <a:cs typeface="B Mehr" pitchFamily="2" charset="-78"/>
              </a:rPr>
              <a:t>الغیبه نعمانی ص 31 مقدمه مؤلف </a:t>
            </a:r>
            <a:endParaRPr lang="en-US" dirty="0" smtClean="0">
              <a:cs typeface="B Mehr" pitchFamily="2" charset="-78"/>
            </a:endParaRPr>
          </a:p>
        </p:txBody>
      </p:sp>
      <p:sp>
        <p:nvSpPr>
          <p:cNvPr id="6" name="Rounded Rectangle 5"/>
          <p:cNvSpPr/>
          <p:nvPr/>
        </p:nvSpPr>
        <p:spPr>
          <a:xfrm>
            <a:off x="285720" y="4071942"/>
            <a:ext cx="8572560" cy="2571768"/>
          </a:xfrm>
          <a:prstGeom prst="round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1" anchor="ctr">
            <a:scene3d>
              <a:camera prst="orthographicFront"/>
              <a:lightRig rig="threePt" dir="t"/>
            </a:scene3d>
            <a:sp3d extrusionH="57150">
              <a:bevelT w="38100" h="38100" prst="relaxedInset"/>
            </a:sp3d>
          </a:bodyPr>
          <a:lstStyle/>
          <a:p>
            <a:pPr algn="ctr"/>
            <a:endParaRPr lang="en-US" dirty="0" smtClean="0">
              <a:cs typeface="B Roya" pitchFamily="2" charset="-78"/>
            </a:endParaRPr>
          </a:p>
          <a:p>
            <a:pPr algn="ctr" rtl="1"/>
            <a:r>
              <a:rPr lang="fa-IR" sz="3600" b="1" dirty="0" smtClean="0">
                <a:ln w="10541" cmpd="sng">
                  <a:solidFill>
                    <a:srgbClr val="00B0F0"/>
                  </a:solidFill>
                  <a:prstDash val="solid"/>
                </a:ln>
                <a:solidFill>
                  <a:srgbClr val="FFC000"/>
                </a:solidFill>
                <a:cs typeface="B Roya" pitchFamily="2" charset="-78"/>
              </a:rPr>
              <a:t>وظیفه منتظرانِ ظهور، طبق این آیه شریفه چیست ؟</a:t>
            </a:r>
          </a:p>
          <a:p>
            <a:pPr algn="ctr" rtl="1"/>
            <a:endParaRPr lang="fa-IR" sz="3600" b="1" dirty="0" smtClean="0">
              <a:ln w="10541" cmpd="sng">
                <a:solidFill>
                  <a:srgbClr val="00B0F0"/>
                </a:solidFill>
                <a:prstDash val="solid"/>
              </a:ln>
              <a:solidFill>
                <a:srgbClr val="FFC000"/>
              </a:solidFill>
              <a:cs typeface="B Roya" pitchFamily="2" charset="-78"/>
            </a:endParaRPr>
          </a:p>
          <a:p>
            <a:pPr algn="ctr" rtl="1"/>
            <a:r>
              <a:rPr lang="fa-IR" sz="2800" b="1" dirty="0" smtClean="0">
                <a:ln w="10541" cmpd="sng">
                  <a:solidFill>
                    <a:srgbClr val="002060"/>
                  </a:solidFill>
                  <a:prstDash val="solid"/>
                </a:ln>
                <a:solidFill>
                  <a:schemeClr val="tx1"/>
                </a:solidFill>
                <a:cs typeface="B Roya" pitchFamily="2" charset="-78"/>
              </a:rPr>
              <a:t>«...وَ لا يَكُونُوا كَالَّذينَ أُوتُوا الْكِتابَ مِنْ قَبْلُ فَطالَ عَلَيْهِمُ الْأَمَدُ فَقَسَتْ قُلُوبُهُم‏...»</a:t>
            </a:r>
          </a:p>
          <a:p>
            <a:pPr algn="ctr" rtl="1"/>
            <a:endParaRPr lang="fa-IR" dirty="0" smtClean="0">
              <a:cs typeface="B Roya" pitchFamily="2" charset="-78"/>
            </a:endParaRPr>
          </a:p>
          <a:p>
            <a:pPr algn="ctr"/>
            <a:endParaRPr lang="fa-IR" dirty="0">
              <a:cs typeface="B Roya" pitchFamily="2" charset="-78"/>
            </a:endParaRPr>
          </a:p>
        </p:txBody>
      </p:sp>
    </p:spTree>
    <p:extLst>
      <p:ext uri="{BB962C8B-B14F-4D97-AF65-F5344CB8AC3E}">
        <p14:creationId xmlns:p14="http://schemas.microsoft.com/office/powerpoint/2010/main" val="1247057601"/>
      </p:ext>
    </p:extLst>
  </p:cSld>
  <p:clrMapOvr>
    <a:masterClrMapping/>
  </p:clrMapOvr>
  <p:transition>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26121"/>
          </a:xfrm>
        </p:spPr>
        <p:txBody>
          <a:bodyPr>
            <a:normAutofit/>
          </a:bodyPr>
          <a:lstStyle/>
          <a:p>
            <a:pPr rtl="1">
              <a:buNone/>
            </a:pPr>
            <a:endParaRPr lang="en-US" sz="1600" dirty="0"/>
          </a:p>
        </p:txBody>
      </p:sp>
      <p:sp>
        <p:nvSpPr>
          <p:cNvPr id="5" name="6-Point Star 4"/>
          <p:cNvSpPr/>
          <p:nvPr/>
        </p:nvSpPr>
        <p:spPr>
          <a:xfrm>
            <a:off x="0" y="0"/>
            <a:ext cx="9144000" cy="1500174"/>
          </a:xfrm>
          <a:prstGeom prst="star6">
            <a:avLst/>
          </a:prstGeom>
        </p:spPr>
        <p:style>
          <a:lnRef idx="1">
            <a:schemeClr val="accent4"/>
          </a:lnRef>
          <a:fillRef idx="2">
            <a:schemeClr val="accent4"/>
          </a:fillRef>
          <a:effectRef idx="1">
            <a:schemeClr val="accent4"/>
          </a:effectRef>
          <a:fontRef idx="minor">
            <a:schemeClr val="dk1"/>
          </a:fontRef>
        </p:style>
        <p:txBody>
          <a:bodyPr rtlCol="1" anchor="ctr">
            <a:scene3d>
              <a:camera prst="orthographicFront"/>
              <a:lightRig rig="threePt" dir="t"/>
            </a:scene3d>
            <a:sp3d extrusionH="57150">
              <a:bevelT w="38100" h="38100" prst="relaxedInset"/>
            </a:sp3d>
          </a:bodyPr>
          <a:lstStyle/>
          <a:p>
            <a:pPr algn="ctr" rtl="1">
              <a:buNone/>
            </a:pPr>
            <a:r>
              <a:rPr lang="fa-IR"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rPr>
              <a:t>إمام علی </a:t>
            </a:r>
            <a:r>
              <a:rPr lang="fa-IR" sz="1600" dirty="0" smtClean="0">
                <a:ln w="18415" cmpd="sng">
                  <a:solidFill>
                    <a:srgbClr val="FFFF00"/>
                  </a:solidFill>
                  <a:prstDash val="solid"/>
                </a:ln>
                <a:solidFill>
                  <a:srgbClr val="00B050"/>
                </a:solidFill>
                <a:effectLst>
                  <a:outerShdw blurRad="63500" dir="3600000" algn="tl" rotWithShape="0">
                    <a:srgbClr val="000000">
                      <a:alpha val="70000"/>
                    </a:srgbClr>
                  </a:outerShdw>
                </a:effectLst>
              </a:rPr>
              <a:t>علیه السلام </a:t>
            </a:r>
            <a:r>
              <a:rPr lang="fa-IR"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rPr>
              <a:t>می فرماید :</a:t>
            </a:r>
            <a:endParaRPr lang="en-US"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endParaRPr>
          </a:p>
        </p:txBody>
      </p:sp>
      <p:sp>
        <p:nvSpPr>
          <p:cNvPr id="6" name="Rounded Rectangle 5"/>
          <p:cNvSpPr/>
          <p:nvPr/>
        </p:nvSpPr>
        <p:spPr>
          <a:xfrm>
            <a:off x="285720" y="1857364"/>
            <a:ext cx="8572560" cy="4643470"/>
          </a:xfrm>
          <a:prstGeom prst="roundRect">
            <a:avLst/>
          </a:prstGeom>
        </p:spPr>
        <p:style>
          <a:lnRef idx="2">
            <a:schemeClr val="accent2"/>
          </a:lnRef>
          <a:fillRef idx="1">
            <a:schemeClr val="lt1"/>
          </a:fillRef>
          <a:effectRef idx="0">
            <a:schemeClr val="accent2"/>
          </a:effectRef>
          <a:fontRef idx="minor">
            <a:schemeClr val="dk1"/>
          </a:fontRef>
        </p:style>
        <p:txBody>
          <a:bodyPr rtlCol="1" anchor="ctr">
            <a:scene3d>
              <a:camera prst="orthographicFront"/>
              <a:lightRig rig="threePt" dir="t"/>
            </a:scene3d>
            <a:sp3d extrusionH="57150">
              <a:bevelT w="38100" h="38100" prst="relaxedInset"/>
            </a:sp3d>
          </a:bodyPr>
          <a:lstStyle/>
          <a:p>
            <a:pPr algn="ctr" rtl="1">
              <a:buNone/>
            </a:pPr>
            <a:r>
              <a:rPr lang="fa-IR" sz="4000" dirty="0" smtClean="0">
                <a:cs typeface="B Hamid" pitchFamily="2" charset="-78"/>
              </a:rPr>
              <a:t> </a:t>
            </a:r>
            <a:endParaRPr lang="en-US" sz="4000" dirty="0" smtClean="0">
              <a:effectLst>
                <a:glow rad="228600">
                  <a:schemeClr val="accent3">
                    <a:satMod val="175000"/>
                    <a:alpha val="40000"/>
                  </a:schemeClr>
                </a:glow>
              </a:effectLst>
              <a:cs typeface="B Hamid" pitchFamily="2" charset="-78"/>
            </a:endParaRPr>
          </a:p>
          <a:p>
            <a:pPr algn="ctr" rtl="1">
              <a:buNone/>
            </a:pPr>
            <a:r>
              <a:rPr lang="fa-IR" sz="4000" dirty="0" smtClean="0">
                <a:effectLst>
                  <a:glow rad="228600">
                    <a:schemeClr val="accent3">
                      <a:satMod val="175000"/>
                      <a:alpha val="40000"/>
                    </a:schemeClr>
                  </a:glow>
                </a:effectLst>
                <a:cs typeface="B Hamid" pitchFamily="2" charset="-78"/>
              </a:rPr>
              <a:t>   </a:t>
            </a:r>
            <a:r>
              <a:rPr lang="fa-IR" sz="6000" b="1" spc="50" dirty="0" smtClean="0">
                <a:ln w="12700" cmpd="sng">
                  <a:solidFill>
                    <a:srgbClr val="00B050"/>
                  </a:solidFill>
                  <a:prstDash val="solid"/>
                </a:ln>
                <a:solidFill>
                  <a:srgbClr val="FFC000"/>
                </a:solidFill>
                <a:effectLst>
                  <a:glow rad="228600">
                    <a:schemeClr val="accent3">
                      <a:satMod val="175000"/>
                      <a:alpha val="40000"/>
                    </a:schemeClr>
                  </a:glow>
                </a:effectLst>
                <a:cs typeface="B Hamid" pitchFamily="2" charset="-78"/>
              </a:rPr>
              <a:t>« ... أَلَا فَمَنْ ثَبَتَ مِنْهُمْ عَلَى دِينِهِ </a:t>
            </a:r>
            <a:r>
              <a:rPr lang="fa-IR" sz="2400" b="1" spc="50" dirty="0" smtClean="0">
                <a:ln w="12700" cmpd="sng">
                  <a:solidFill>
                    <a:srgbClr val="00B050"/>
                  </a:solidFill>
                  <a:prstDash val="solid"/>
                </a:ln>
                <a:solidFill>
                  <a:srgbClr val="FFC000"/>
                </a:solidFill>
                <a:effectLst>
                  <a:glow rad="228600">
                    <a:schemeClr val="accent3">
                      <a:satMod val="175000"/>
                      <a:alpha val="40000"/>
                    </a:schemeClr>
                  </a:glow>
                </a:effectLst>
                <a:cs typeface="B Hamid" pitchFamily="2" charset="-78"/>
              </a:rPr>
              <a:t>[وَ ]</a:t>
            </a:r>
            <a:r>
              <a:rPr lang="fa-IR" sz="4000" b="1" spc="50" dirty="0" smtClean="0">
                <a:ln w="12700" cmpd="sng">
                  <a:solidFill>
                    <a:srgbClr val="00B050"/>
                  </a:solidFill>
                  <a:prstDash val="solid"/>
                </a:ln>
                <a:solidFill>
                  <a:srgbClr val="FFC000"/>
                </a:solidFill>
                <a:effectLst>
                  <a:glow rad="228600">
                    <a:schemeClr val="accent3">
                      <a:satMod val="175000"/>
                      <a:alpha val="40000"/>
                    </a:schemeClr>
                  </a:glow>
                </a:effectLst>
                <a:cs typeface="B Hamid" pitchFamily="2" charset="-78"/>
              </a:rPr>
              <a:t> </a:t>
            </a:r>
            <a:r>
              <a:rPr lang="fa-IR" sz="6000" b="1" spc="50" dirty="0" smtClean="0">
                <a:ln w="12700" cmpd="sng">
                  <a:solidFill>
                    <a:srgbClr val="00B050"/>
                  </a:solidFill>
                  <a:prstDash val="solid"/>
                </a:ln>
                <a:solidFill>
                  <a:srgbClr val="FFC000"/>
                </a:solidFill>
                <a:effectLst>
                  <a:glow rad="228600">
                    <a:schemeClr val="accent3">
                      <a:satMod val="175000"/>
                      <a:alpha val="40000"/>
                    </a:schemeClr>
                  </a:glow>
                </a:effectLst>
                <a:cs typeface="B Hamid" pitchFamily="2" charset="-78"/>
              </a:rPr>
              <a:t>لَمْ يَقْسُ قَلْبُهُ لِطُولِ أَمَدِ غَيْبَةِ إِمَامِهِ فَهُوَ مَعِي فِي دَرَجَتِي يَوْمَ   الْقِيَامَة »</a:t>
            </a:r>
            <a:r>
              <a:rPr lang="fa-IR" sz="4000" dirty="0" smtClean="0">
                <a:effectLst/>
                <a:cs typeface="B Hamid" pitchFamily="2" charset="-78"/>
              </a:rPr>
              <a:t>       </a:t>
            </a:r>
          </a:p>
          <a:p>
            <a:pPr algn="ctr" rtl="1">
              <a:buNone/>
            </a:pPr>
            <a:r>
              <a:rPr lang="fa-IR" sz="4000" dirty="0" smtClean="0">
                <a:cs typeface="B Hamid" pitchFamily="2" charset="-78"/>
              </a:rPr>
              <a:t>   </a:t>
            </a:r>
            <a:r>
              <a:rPr lang="fa-IR" sz="1600" dirty="0" smtClean="0">
                <a:cs typeface="B Hamid" pitchFamily="2" charset="-78"/>
              </a:rPr>
              <a:t>کمال الدین ج 1 باب 26 ح 14 ص 336  </a:t>
            </a:r>
          </a:p>
          <a:p>
            <a:pPr algn="ctr" rtl="1">
              <a:buNone/>
            </a:pPr>
            <a:endParaRPr lang="en-US" sz="1600" dirty="0">
              <a:cs typeface="B Hamid" pitchFamily="2" charset="-78"/>
            </a:endParaRPr>
          </a:p>
        </p:txBody>
      </p:sp>
    </p:spTree>
    <p:extLst>
      <p:ext uri="{BB962C8B-B14F-4D97-AF65-F5344CB8AC3E}">
        <p14:creationId xmlns:p14="http://schemas.microsoft.com/office/powerpoint/2010/main" val="314129095"/>
      </p:ext>
    </p:extLst>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26121"/>
          </a:xfrm>
        </p:spPr>
        <p:txBody>
          <a:bodyPr>
            <a:normAutofit/>
          </a:bodyPr>
          <a:lstStyle/>
          <a:p>
            <a:pPr rtl="1">
              <a:buNone/>
            </a:pPr>
            <a:endParaRPr lang="en-US" sz="1600" dirty="0"/>
          </a:p>
        </p:txBody>
      </p:sp>
      <p:sp>
        <p:nvSpPr>
          <p:cNvPr id="5" name="6-Point Star 4"/>
          <p:cNvSpPr/>
          <p:nvPr/>
        </p:nvSpPr>
        <p:spPr>
          <a:xfrm>
            <a:off x="0" y="0"/>
            <a:ext cx="9144000" cy="1500174"/>
          </a:xfrm>
          <a:prstGeom prst="star6">
            <a:avLst/>
          </a:prstGeom>
        </p:spPr>
        <p:style>
          <a:lnRef idx="1">
            <a:schemeClr val="accent4"/>
          </a:lnRef>
          <a:fillRef idx="2">
            <a:schemeClr val="accent4"/>
          </a:fillRef>
          <a:effectRef idx="1">
            <a:schemeClr val="accent4"/>
          </a:effectRef>
          <a:fontRef idx="minor">
            <a:schemeClr val="dk1"/>
          </a:fontRef>
        </p:style>
        <p:txBody>
          <a:bodyPr rtlCol="1" anchor="ctr">
            <a:scene3d>
              <a:camera prst="orthographicFront"/>
              <a:lightRig rig="threePt" dir="t"/>
            </a:scene3d>
            <a:sp3d extrusionH="57150">
              <a:bevelT w="38100" h="38100" prst="relaxedInset"/>
            </a:sp3d>
          </a:bodyPr>
          <a:lstStyle/>
          <a:p>
            <a:pPr algn="ctr" rtl="1">
              <a:buNone/>
            </a:pPr>
            <a:r>
              <a:rPr lang="fa-IR"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rPr>
              <a:t>إمام علی </a:t>
            </a:r>
            <a:r>
              <a:rPr lang="fa-IR" sz="1600" dirty="0" smtClean="0">
                <a:ln w="18415" cmpd="sng">
                  <a:solidFill>
                    <a:srgbClr val="FFFF00"/>
                  </a:solidFill>
                  <a:prstDash val="solid"/>
                </a:ln>
                <a:solidFill>
                  <a:srgbClr val="00B050"/>
                </a:solidFill>
                <a:effectLst>
                  <a:outerShdw blurRad="63500" dir="3600000" algn="tl" rotWithShape="0">
                    <a:srgbClr val="000000">
                      <a:alpha val="70000"/>
                    </a:srgbClr>
                  </a:outerShdw>
                </a:effectLst>
              </a:rPr>
              <a:t>علیه السلام </a:t>
            </a:r>
            <a:r>
              <a:rPr lang="fa-IR"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rPr>
              <a:t>می فرماید :</a:t>
            </a:r>
            <a:endParaRPr lang="en-US"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endParaRPr>
          </a:p>
        </p:txBody>
      </p:sp>
      <p:sp>
        <p:nvSpPr>
          <p:cNvPr id="6" name="Rounded Rectangle 5"/>
          <p:cNvSpPr/>
          <p:nvPr/>
        </p:nvSpPr>
        <p:spPr>
          <a:xfrm>
            <a:off x="428596" y="1857364"/>
            <a:ext cx="8429684" cy="4643470"/>
          </a:xfrm>
          <a:prstGeom prst="roundRect">
            <a:avLst/>
          </a:prstGeom>
        </p:spPr>
        <p:style>
          <a:lnRef idx="2">
            <a:schemeClr val="accent3"/>
          </a:lnRef>
          <a:fillRef idx="1">
            <a:schemeClr val="lt1"/>
          </a:fillRef>
          <a:effectRef idx="0">
            <a:schemeClr val="accent3"/>
          </a:effectRef>
          <a:fontRef idx="minor">
            <a:schemeClr val="dk1"/>
          </a:fontRef>
        </p:style>
        <p:txBody>
          <a:bodyPr rtlCol="1" anchor="ctr">
            <a:scene3d>
              <a:camera prst="orthographicFront"/>
              <a:lightRig rig="threePt" dir="t"/>
            </a:scene3d>
            <a:sp3d extrusionH="57150">
              <a:bevelT w="38100" h="38100" prst="relaxedInset"/>
            </a:sp3d>
          </a:bodyPr>
          <a:lstStyle/>
          <a:p>
            <a:pPr>
              <a:buNone/>
            </a:pPr>
            <a:endParaRPr lang="fa-IR" sz="5400" b="1" dirty="0" smtClean="0">
              <a:ln w="18415" cmpd="sng">
                <a:solidFill>
                  <a:srgbClr val="FFFF00"/>
                </a:solidFill>
                <a:prstDash val="solid"/>
              </a:ln>
              <a:solidFill>
                <a:srgbClr val="FF0000"/>
              </a:solidFill>
              <a:effectLst>
                <a:glow rad="63500">
                  <a:schemeClr val="accent3">
                    <a:satMod val="175000"/>
                    <a:alpha val="40000"/>
                  </a:schemeClr>
                </a:glow>
                <a:outerShdw blurRad="63500" dir="3600000" algn="tl" rotWithShape="0">
                  <a:srgbClr val="000000">
                    <a:alpha val="70000"/>
                  </a:srgbClr>
                </a:outerShdw>
              </a:effectLst>
              <a:cs typeface="B Arabic Style" pitchFamily="2" charset="-78"/>
            </a:endParaRPr>
          </a:p>
          <a:p>
            <a:pPr algn="ctr">
              <a:buNone/>
            </a:pPr>
            <a:r>
              <a:rPr lang="fa-IR" sz="5400" b="1" dirty="0" smtClean="0">
                <a:ln w="18415" cmpd="sng">
                  <a:solidFill>
                    <a:srgbClr val="FFFF00"/>
                  </a:solidFill>
                  <a:prstDash val="solid"/>
                </a:ln>
                <a:solidFill>
                  <a:srgbClr val="FF0000"/>
                </a:solidFill>
                <a:effectLst>
                  <a:glow rad="63500">
                    <a:schemeClr val="accent3">
                      <a:satMod val="175000"/>
                      <a:alpha val="40000"/>
                    </a:schemeClr>
                  </a:glow>
                  <a:outerShdw blurRad="63500" dir="3600000" algn="tl" rotWithShape="0">
                    <a:srgbClr val="000000">
                      <a:alpha val="70000"/>
                    </a:srgbClr>
                  </a:outerShdw>
                </a:effectLst>
                <a:cs typeface="B Arabic Style" pitchFamily="2" charset="-78"/>
              </a:rPr>
              <a:t>...  آگاه باشيد پس كسي از آنها </a:t>
            </a:r>
            <a:r>
              <a:rPr lang="fa-IR" sz="3600" b="1" dirty="0" smtClean="0">
                <a:ln w="18415" cmpd="sng">
                  <a:solidFill>
                    <a:srgbClr val="FFFF00"/>
                  </a:solidFill>
                  <a:prstDash val="solid"/>
                </a:ln>
                <a:solidFill>
                  <a:srgbClr val="FF0000"/>
                </a:solidFill>
                <a:effectLst>
                  <a:glow rad="63500">
                    <a:schemeClr val="accent3">
                      <a:satMod val="175000"/>
                      <a:alpha val="40000"/>
                    </a:schemeClr>
                  </a:glow>
                  <a:outerShdw blurRad="63500" dir="3600000" algn="tl" rotWithShape="0">
                    <a:srgbClr val="000000">
                      <a:alpha val="70000"/>
                    </a:srgbClr>
                  </a:outerShdw>
                </a:effectLst>
                <a:cs typeface="B Arabic Style" pitchFamily="2" charset="-78"/>
              </a:rPr>
              <a:t>( شيعيان )</a:t>
            </a:r>
            <a:r>
              <a:rPr lang="fa-IR" sz="5400" b="1" dirty="0" smtClean="0">
                <a:ln w="18415" cmpd="sng">
                  <a:solidFill>
                    <a:srgbClr val="FFFF00"/>
                  </a:solidFill>
                  <a:prstDash val="solid"/>
                </a:ln>
                <a:solidFill>
                  <a:srgbClr val="FF0000"/>
                </a:solidFill>
                <a:effectLst>
                  <a:glow rad="63500">
                    <a:schemeClr val="accent3">
                      <a:satMod val="175000"/>
                      <a:alpha val="40000"/>
                    </a:schemeClr>
                  </a:glow>
                  <a:outerShdw blurRad="63500" dir="3600000" algn="tl" rotWithShape="0">
                    <a:srgbClr val="000000">
                      <a:alpha val="70000"/>
                    </a:srgbClr>
                  </a:outerShdw>
                </a:effectLst>
                <a:cs typeface="B Arabic Style" pitchFamily="2" charset="-78"/>
              </a:rPr>
              <a:t> كه بر دينش ثابت قدم باشد و به خاطرِ طولاني شدن زمانِ غيبتِ إمامش دچارِقساوتِ قلب نشود پس او در روزِ قيامت با من در رتبه ام خواهد بود</a:t>
            </a:r>
          </a:p>
          <a:p>
            <a:pPr algn="ctr">
              <a:buNone/>
            </a:pPr>
            <a:r>
              <a:rPr lang="fa-IR" sz="5400" b="1" dirty="0" smtClean="0">
                <a:ln w="18415" cmpd="sng">
                  <a:solidFill>
                    <a:srgbClr val="FFFF00"/>
                  </a:solidFill>
                  <a:prstDash val="solid"/>
                </a:ln>
                <a:solidFill>
                  <a:srgbClr val="FF0000"/>
                </a:solidFill>
                <a:effectLst>
                  <a:glow rad="63500">
                    <a:schemeClr val="accent3">
                      <a:satMod val="175000"/>
                      <a:alpha val="40000"/>
                    </a:schemeClr>
                  </a:glow>
                  <a:outerShdw blurRad="63500" dir="3600000" algn="tl" rotWithShape="0">
                    <a:srgbClr val="000000">
                      <a:alpha val="70000"/>
                    </a:srgbClr>
                  </a:outerShdw>
                </a:effectLst>
                <a:cs typeface="B Arabic Style" pitchFamily="2" charset="-78"/>
              </a:rPr>
              <a:t> </a:t>
            </a:r>
            <a:endParaRPr lang="fa-IR" sz="5400" b="1" dirty="0">
              <a:ln w="18415" cmpd="sng">
                <a:solidFill>
                  <a:srgbClr val="FFFF00"/>
                </a:solidFill>
                <a:prstDash val="solid"/>
              </a:ln>
              <a:solidFill>
                <a:srgbClr val="FF0000"/>
              </a:solidFill>
              <a:effectLst>
                <a:glow rad="63500">
                  <a:schemeClr val="accent3">
                    <a:satMod val="175000"/>
                    <a:alpha val="40000"/>
                  </a:schemeClr>
                </a:glow>
                <a:outerShdw blurRad="63500" dir="3600000" algn="tl" rotWithShape="0">
                  <a:srgbClr val="000000">
                    <a:alpha val="70000"/>
                  </a:srgbClr>
                </a:outerShdw>
              </a:effectLst>
              <a:cs typeface="B Arabic Style" pitchFamily="2" charset="-78"/>
            </a:endParaRPr>
          </a:p>
        </p:txBody>
      </p:sp>
    </p:spTree>
    <p:extLst>
      <p:ext uri="{BB962C8B-B14F-4D97-AF65-F5344CB8AC3E}">
        <p14:creationId xmlns:p14="http://schemas.microsoft.com/office/powerpoint/2010/main" val="63697563"/>
      </p:ext>
    </p:extLst>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8604"/>
            <a:ext cx="9144000" cy="5697559"/>
          </a:xfrm>
        </p:spPr>
        <p:txBody>
          <a:bodyPr>
            <a:normAutofit/>
          </a:bodyPr>
          <a:lstStyle/>
          <a:p>
            <a:pPr algn="r">
              <a:buNone/>
            </a:pPr>
            <a:endParaRPr lang="en-US" dirty="0"/>
          </a:p>
        </p:txBody>
      </p:sp>
      <p:sp>
        <p:nvSpPr>
          <p:cNvPr id="4" name="Down Ribbon 3"/>
          <p:cNvSpPr/>
          <p:nvPr/>
        </p:nvSpPr>
        <p:spPr>
          <a:xfrm>
            <a:off x="0" y="0"/>
            <a:ext cx="9144000" cy="1071570"/>
          </a:xfrm>
          <a:prstGeom prst="ribbon">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sz="4400" dirty="0" smtClean="0">
                <a:ln w="18415" cmpd="sng">
                  <a:solidFill>
                    <a:srgbClr val="00B050"/>
                  </a:solidFill>
                  <a:prstDash val="solid"/>
                </a:ln>
                <a:solidFill>
                  <a:srgbClr val="FFC000"/>
                </a:solidFill>
                <a:effectLst>
                  <a:outerShdw blurRad="63500" dir="3600000" algn="tl" rotWithShape="0">
                    <a:srgbClr val="000000">
                      <a:alpha val="70000"/>
                    </a:srgbClr>
                  </a:outerShdw>
                </a:effectLst>
                <a:cs typeface="2  Tehran" pitchFamily="2" charset="-78"/>
              </a:rPr>
              <a:t>نمونه ای از آیات مهدویت</a:t>
            </a:r>
            <a:endParaRPr lang="fa-IR" sz="4400" dirty="0">
              <a:ln w="18415" cmpd="sng">
                <a:solidFill>
                  <a:srgbClr val="00B050"/>
                </a:solidFill>
                <a:prstDash val="solid"/>
              </a:ln>
              <a:solidFill>
                <a:srgbClr val="FFC000"/>
              </a:solidFill>
              <a:effectLst>
                <a:outerShdw blurRad="63500" dir="3600000" algn="tl" rotWithShape="0">
                  <a:srgbClr val="000000">
                    <a:alpha val="70000"/>
                  </a:srgbClr>
                </a:outerShdw>
              </a:effectLst>
              <a:cs typeface="2  Tehran" pitchFamily="2" charset="-78"/>
            </a:endParaRPr>
          </a:p>
        </p:txBody>
      </p:sp>
      <p:sp>
        <p:nvSpPr>
          <p:cNvPr id="5" name="Rounded Rectangle 4"/>
          <p:cNvSpPr/>
          <p:nvPr/>
        </p:nvSpPr>
        <p:spPr>
          <a:xfrm>
            <a:off x="285720" y="1357298"/>
            <a:ext cx="8572560" cy="2571768"/>
          </a:xfrm>
          <a:prstGeom prst="roundRect">
            <a:avLst/>
          </a:prstGeom>
        </p:spPr>
        <p:style>
          <a:lnRef idx="2">
            <a:schemeClr val="accent6"/>
          </a:lnRef>
          <a:fillRef idx="1">
            <a:schemeClr val="lt1"/>
          </a:fillRef>
          <a:effectRef idx="0">
            <a:schemeClr val="accent6"/>
          </a:effectRef>
          <a:fontRef idx="minor">
            <a:schemeClr val="dk1"/>
          </a:fontRef>
        </p:style>
        <p:txBody>
          <a:bodyPr rtlCol="1" anchor="ctr">
            <a:scene3d>
              <a:camera prst="orthographicFront"/>
              <a:lightRig rig="threePt" dir="t"/>
            </a:scene3d>
            <a:sp3d extrusionH="57150">
              <a:bevelT w="38100" h="38100" prst="relaxedInset"/>
            </a:sp3d>
          </a:bodyPr>
          <a:lstStyle/>
          <a:p>
            <a:pPr algn="ctr">
              <a:buNone/>
            </a:pPr>
            <a:r>
              <a:rPr lang="fa-IR" sz="4800" b="1" dirty="0" smtClean="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«بَقِيَّتُ اللَّهِ خَيْرٌ لَكُمْ إِنْ كُنْتُمْ مُؤْمِنينَ»</a:t>
            </a:r>
          </a:p>
          <a:p>
            <a:pPr algn="ctr">
              <a:buNone/>
            </a:pPr>
            <a:r>
              <a:rPr lang="fa-IR" sz="2800" dirty="0" smtClean="0">
                <a:solidFill>
                  <a:schemeClr val="tx1"/>
                </a:solidFill>
                <a:cs typeface="2  Badr" pitchFamily="2" charset="-78"/>
              </a:rPr>
              <a:t>هود : 86</a:t>
            </a:r>
          </a:p>
        </p:txBody>
      </p:sp>
    </p:spTree>
    <p:extLst>
      <p:ext uri="{BB962C8B-B14F-4D97-AF65-F5344CB8AC3E}">
        <p14:creationId xmlns:p14="http://schemas.microsoft.com/office/powerpoint/2010/main" val="1030100879"/>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26121"/>
          </a:xfrm>
        </p:spPr>
        <p:txBody>
          <a:bodyPr>
            <a:normAutofit/>
          </a:bodyPr>
          <a:lstStyle/>
          <a:p>
            <a:pPr rtl="1">
              <a:buNone/>
            </a:pPr>
            <a:endParaRPr lang="en-US" sz="1600" dirty="0"/>
          </a:p>
        </p:txBody>
      </p:sp>
      <p:sp>
        <p:nvSpPr>
          <p:cNvPr id="5" name="6-Point Star 4"/>
          <p:cNvSpPr/>
          <p:nvPr/>
        </p:nvSpPr>
        <p:spPr>
          <a:xfrm>
            <a:off x="0" y="0"/>
            <a:ext cx="9144000" cy="1500174"/>
          </a:xfrm>
          <a:prstGeom prst="star6">
            <a:avLst/>
          </a:prstGeom>
        </p:spPr>
        <p:style>
          <a:lnRef idx="1">
            <a:schemeClr val="accent4"/>
          </a:lnRef>
          <a:fillRef idx="2">
            <a:schemeClr val="accent4"/>
          </a:fillRef>
          <a:effectRef idx="1">
            <a:schemeClr val="accent4"/>
          </a:effectRef>
          <a:fontRef idx="minor">
            <a:schemeClr val="dk1"/>
          </a:fontRef>
        </p:style>
        <p:txBody>
          <a:bodyPr rtlCol="1" anchor="ctr">
            <a:scene3d>
              <a:camera prst="orthographicFront"/>
              <a:lightRig rig="threePt" dir="t"/>
            </a:scene3d>
            <a:sp3d extrusionH="57150">
              <a:bevelT w="38100" h="38100" prst="relaxedInset"/>
            </a:sp3d>
          </a:bodyPr>
          <a:lstStyle/>
          <a:p>
            <a:pPr algn="ctr" rtl="1">
              <a:buNone/>
            </a:pPr>
            <a:r>
              <a:rPr lang="fa-IR"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rPr>
              <a:t>إمام باقر </a:t>
            </a:r>
            <a:r>
              <a:rPr lang="fa-IR" sz="1600" dirty="0" smtClean="0">
                <a:ln w="18415" cmpd="sng">
                  <a:solidFill>
                    <a:srgbClr val="FFFF00"/>
                  </a:solidFill>
                  <a:prstDash val="solid"/>
                </a:ln>
                <a:solidFill>
                  <a:srgbClr val="00B050"/>
                </a:solidFill>
                <a:effectLst>
                  <a:outerShdw blurRad="63500" dir="3600000" algn="tl" rotWithShape="0">
                    <a:srgbClr val="000000">
                      <a:alpha val="70000"/>
                    </a:srgbClr>
                  </a:outerShdw>
                </a:effectLst>
              </a:rPr>
              <a:t>علیه السلام </a:t>
            </a:r>
            <a:r>
              <a:rPr lang="fa-IR"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rPr>
              <a:t>می فرماید :</a:t>
            </a:r>
            <a:endParaRPr lang="en-US"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endParaRPr>
          </a:p>
        </p:txBody>
      </p:sp>
      <p:sp>
        <p:nvSpPr>
          <p:cNvPr id="6" name="Rounded Rectangle 5"/>
          <p:cNvSpPr/>
          <p:nvPr/>
        </p:nvSpPr>
        <p:spPr>
          <a:xfrm>
            <a:off x="428596" y="1857364"/>
            <a:ext cx="8429684" cy="2286016"/>
          </a:xfrm>
          <a:prstGeom prst="roundRect">
            <a:avLst/>
          </a:prstGeom>
        </p:spPr>
        <p:style>
          <a:lnRef idx="2">
            <a:schemeClr val="accent2"/>
          </a:lnRef>
          <a:fillRef idx="1">
            <a:schemeClr val="lt1"/>
          </a:fillRef>
          <a:effectRef idx="0">
            <a:schemeClr val="accent2"/>
          </a:effectRef>
          <a:fontRef idx="minor">
            <a:schemeClr val="dk1"/>
          </a:fontRef>
        </p:style>
        <p:txBody>
          <a:bodyPr rtlCol="1" anchor="ctr">
            <a:scene3d>
              <a:camera prst="orthographicFront"/>
              <a:lightRig rig="threePt" dir="t"/>
            </a:scene3d>
            <a:sp3d extrusionH="57150">
              <a:bevelT w="38100" h="38100" prst="relaxedInset"/>
            </a:sp3d>
          </a:bodyPr>
          <a:lstStyle/>
          <a:p>
            <a:pPr algn="r">
              <a:buNone/>
            </a:pPr>
            <a:r>
              <a:rPr lang="fa-IR" sz="2800" b="1" dirty="0" smtClean="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 «</a:t>
            </a:r>
            <a:r>
              <a:rPr lang="fa-IR" sz="3600" b="1" dirty="0" smtClean="0">
                <a:ln w="900" cmpd="sng">
                  <a:solidFill>
                    <a:schemeClr val="accent1">
                      <a:satMod val="190000"/>
                      <a:alpha val="55000"/>
                    </a:schemeClr>
                  </a:solidFill>
                  <a:prstDash val="solid"/>
                </a:ln>
                <a:effectLst>
                  <a:innerShdw blurRad="101600" dist="76200" dir="5400000">
                    <a:schemeClr val="accent1">
                      <a:satMod val="190000"/>
                      <a:tint val="100000"/>
                      <a:alpha val="74000"/>
                    </a:schemeClr>
                  </a:innerShdw>
                </a:effectLst>
              </a:rPr>
              <a:t>و أول ما ينطق به هذه الآية </a:t>
            </a:r>
            <a:r>
              <a:rPr lang="fa-IR" sz="3600" dirty="0" smtClean="0">
                <a:ln w="18415" cmpd="sng">
                  <a:solidFill>
                    <a:srgbClr val="00B050"/>
                  </a:solidFill>
                  <a:prstDash val="solid"/>
                </a:ln>
                <a:solidFill>
                  <a:srgbClr val="FFFF00"/>
                </a:solidFill>
                <a:effectLst>
                  <a:outerShdw blurRad="63500" dir="3600000" algn="tl" rotWithShape="0">
                    <a:srgbClr val="000000">
                      <a:alpha val="70000"/>
                    </a:srgbClr>
                  </a:outerShdw>
                </a:effectLst>
              </a:rPr>
              <a:t>«بَقِيَّتُ اللَّهِ خَيْرٌ لَكُمْ إِنْ كُنْتُمْ مُؤْمِنِينَ»</a:t>
            </a:r>
            <a:r>
              <a:rPr lang="fa-IR" sz="3600" b="1" dirty="0" smtClean="0">
                <a:ln w="900" cmpd="sng">
                  <a:solidFill>
                    <a:schemeClr val="accent1">
                      <a:satMod val="190000"/>
                      <a:alpha val="55000"/>
                    </a:schemeClr>
                  </a:solidFill>
                  <a:prstDash val="solid"/>
                </a:ln>
                <a:effectLst>
                  <a:innerShdw blurRad="101600" dist="76200" dir="5400000">
                    <a:schemeClr val="accent1">
                      <a:satMod val="190000"/>
                      <a:tint val="100000"/>
                      <a:alpha val="74000"/>
                    </a:schemeClr>
                  </a:innerShdw>
                </a:effectLst>
              </a:rPr>
              <a:t> ثم يقول أنا بقية الله في أرضه» </a:t>
            </a:r>
          </a:p>
          <a:p>
            <a:pPr algn="r">
              <a:buNone/>
            </a:pPr>
            <a:r>
              <a:rPr lang="fa-IR" sz="1400" dirty="0" smtClean="0">
                <a:solidFill>
                  <a:schemeClr val="tx1"/>
                </a:solidFill>
              </a:rPr>
              <a:t>كمال‏الدين  ج 1 ص  330  باب 32</a:t>
            </a:r>
            <a:r>
              <a:rPr lang="fa-IR" sz="2000" dirty="0" smtClean="0">
                <a:solidFill>
                  <a:schemeClr val="tx1"/>
                </a:solidFill>
              </a:rPr>
              <a:t>	</a:t>
            </a:r>
            <a:r>
              <a:rPr lang="fa-IR" sz="3600" b="1" dirty="0" smtClean="0">
                <a:ln w="900" cmpd="sng">
                  <a:solidFill>
                    <a:schemeClr val="accent1">
                      <a:satMod val="190000"/>
                      <a:alpha val="55000"/>
                    </a:schemeClr>
                  </a:solidFill>
                  <a:prstDash val="solid"/>
                </a:ln>
                <a:effectLst>
                  <a:innerShdw blurRad="101600" dist="76200" dir="5400000">
                    <a:schemeClr val="accent1">
                      <a:satMod val="190000"/>
                      <a:tint val="100000"/>
                      <a:alpha val="74000"/>
                    </a:schemeClr>
                  </a:innerShdw>
                </a:effectLst>
              </a:rPr>
              <a:t>					</a:t>
            </a:r>
            <a:endParaRPr lang="fa-IR" sz="3600" dirty="0">
              <a:ln w="18415" cmpd="sng">
                <a:solidFill>
                  <a:srgbClr val="FFFF00"/>
                </a:solidFill>
                <a:prstDash val="solid"/>
              </a:ln>
              <a:solidFill>
                <a:srgbClr val="00B050"/>
              </a:solidFill>
              <a:effectLst>
                <a:outerShdw blurRad="63500" dir="3600000" algn="tl" rotWithShape="0">
                  <a:srgbClr val="000000">
                    <a:alpha val="70000"/>
                  </a:srgbClr>
                </a:outerShdw>
              </a:effectLst>
              <a:cs typeface="2  Badr" pitchFamily="2" charset="-78"/>
            </a:endParaRPr>
          </a:p>
        </p:txBody>
      </p:sp>
      <p:sp>
        <p:nvSpPr>
          <p:cNvPr id="7" name="Rounded Rectangle 6"/>
          <p:cNvSpPr/>
          <p:nvPr/>
        </p:nvSpPr>
        <p:spPr>
          <a:xfrm>
            <a:off x="428596" y="4429132"/>
            <a:ext cx="8501122" cy="2214578"/>
          </a:xfrm>
          <a:prstGeom prst="round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1" anchor="ctr"/>
          <a:lstStyle/>
          <a:p>
            <a:pPr algn="ctr"/>
            <a:r>
              <a:rPr lang="fa-IR" sz="3600" dirty="0" smtClean="0">
                <a:ln>
                  <a:solidFill>
                    <a:sysClr val="windowText" lastClr="000000"/>
                  </a:solidFill>
                </a:ln>
                <a:solidFill>
                  <a:sysClr val="windowText" lastClr="000000"/>
                </a:solidFill>
                <a:cs typeface="B Sina" pitchFamily="2" charset="-78"/>
              </a:rPr>
              <a:t>و أول سخنی که می گوید این آیه است «بقیت الله...»سپس می گوید منم بقیه الله در روی زمین</a:t>
            </a:r>
            <a:endParaRPr lang="fa-IR" sz="3600" dirty="0">
              <a:ln>
                <a:solidFill>
                  <a:sysClr val="windowText" lastClr="000000"/>
                </a:solidFill>
              </a:ln>
              <a:solidFill>
                <a:sysClr val="windowText" lastClr="000000"/>
              </a:solidFill>
              <a:cs typeface="B Sina" pitchFamily="2" charset="-78"/>
            </a:endParaRPr>
          </a:p>
        </p:txBody>
      </p:sp>
    </p:spTree>
    <p:extLst>
      <p:ext uri="{BB962C8B-B14F-4D97-AF65-F5344CB8AC3E}">
        <p14:creationId xmlns:p14="http://schemas.microsoft.com/office/powerpoint/2010/main" val="3474311840"/>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سخنی از مرحوم علامه طباطبایی </a:t>
            </a:r>
            <a:r>
              <a:rPr lang="fa-IR" sz="18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رحمت الله علیه</a:t>
            </a:r>
            <a:endParaRPr lang="fa-IR" sz="1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3" name="Content Placeholder 2"/>
          <p:cNvSpPr>
            <a:spLocks noGrp="1"/>
          </p:cNvSpPr>
          <p:nvPr>
            <p:ph idx="1"/>
          </p:nvPr>
        </p:nvSpPr>
        <p:spPr/>
        <p:txBody>
          <a:bodyPr>
            <a:noAutofit/>
          </a:bodyPr>
          <a:lstStyle/>
          <a:p>
            <a:pPr marL="0" indent="0" algn="ctr">
              <a:buNone/>
            </a:pPr>
            <a:r>
              <a:rPr lang="fa-IR" sz="8800" b="1" dirty="0" smtClean="0">
                <a:ln w="22225">
                  <a:solidFill>
                    <a:sysClr val="windowText" lastClr="000000"/>
                  </a:solidFill>
                  <a:prstDash val="solid"/>
                </a:ln>
                <a:solidFill>
                  <a:schemeClr val="accent2">
                    <a:lumMod val="40000"/>
                    <a:lumOff val="60000"/>
                  </a:schemeClr>
                </a:solidFill>
              </a:rPr>
              <a:t>میزان رفاقت ما با امام زمان </a:t>
            </a:r>
            <a:r>
              <a:rPr lang="fa-IR" sz="2400" b="1" dirty="0" smtClean="0">
                <a:ln w="22225">
                  <a:solidFill>
                    <a:sysClr val="windowText" lastClr="000000"/>
                  </a:solidFill>
                  <a:prstDash val="solid"/>
                </a:ln>
                <a:solidFill>
                  <a:schemeClr val="accent2">
                    <a:lumMod val="40000"/>
                    <a:lumOff val="60000"/>
                  </a:schemeClr>
                </a:solidFill>
              </a:rPr>
              <a:t>عج الله تعالی فرجه الشریف </a:t>
            </a:r>
            <a:r>
              <a:rPr lang="fa-IR" sz="8800" b="1" dirty="0" smtClean="0">
                <a:ln w="22225">
                  <a:solidFill>
                    <a:sysClr val="windowText" lastClr="000000"/>
                  </a:solidFill>
                  <a:prstDash val="solid"/>
                </a:ln>
                <a:solidFill>
                  <a:schemeClr val="accent2">
                    <a:lumMod val="40000"/>
                    <a:lumOff val="60000"/>
                  </a:schemeClr>
                </a:solidFill>
              </a:rPr>
              <a:t>به میزان رفاقت ما با قرآن است.</a:t>
            </a:r>
            <a:endParaRPr lang="fa-IR" sz="8800" b="1" dirty="0">
              <a:ln w="22225">
                <a:solidFill>
                  <a:sysClr val="windowText" lastClr="000000"/>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849599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26121"/>
          </a:xfrm>
        </p:spPr>
        <p:txBody>
          <a:bodyPr>
            <a:normAutofit/>
          </a:bodyPr>
          <a:lstStyle/>
          <a:p>
            <a:pPr rtl="1">
              <a:buNone/>
            </a:pPr>
            <a:endParaRPr lang="en-US" sz="1600" dirty="0"/>
          </a:p>
        </p:txBody>
      </p:sp>
      <p:sp>
        <p:nvSpPr>
          <p:cNvPr id="5" name="6-Point Star 4"/>
          <p:cNvSpPr/>
          <p:nvPr/>
        </p:nvSpPr>
        <p:spPr>
          <a:xfrm>
            <a:off x="0" y="0"/>
            <a:ext cx="9144000" cy="1500174"/>
          </a:xfrm>
          <a:prstGeom prst="star6">
            <a:avLst/>
          </a:prstGeom>
        </p:spPr>
        <p:style>
          <a:lnRef idx="1">
            <a:schemeClr val="accent4"/>
          </a:lnRef>
          <a:fillRef idx="2">
            <a:schemeClr val="accent4"/>
          </a:fillRef>
          <a:effectRef idx="1">
            <a:schemeClr val="accent4"/>
          </a:effectRef>
          <a:fontRef idx="minor">
            <a:schemeClr val="dk1"/>
          </a:fontRef>
        </p:style>
        <p:txBody>
          <a:bodyPr rtlCol="1" anchor="ctr">
            <a:scene3d>
              <a:camera prst="orthographicFront"/>
              <a:lightRig rig="threePt" dir="t"/>
            </a:scene3d>
            <a:sp3d extrusionH="57150">
              <a:bevelT w="38100" h="38100" prst="relaxedInset"/>
            </a:sp3d>
          </a:bodyPr>
          <a:lstStyle/>
          <a:p>
            <a:pPr algn="ctr" rtl="1">
              <a:buNone/>
            </a:pPr>
            <a:r>
              <a:rPr lang="fa-IR"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rPr>
              <a:t>سخن خود حضرت</a:t>
            </a:r>
            <a:endParaRPr lang="en-US"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endParaRPr>
          </a:p>
        </p:txBody>
      </p:sp>
      <p:sp>
        <p:nvSpPr>
          <p:cNvPr id="6" name="Rounded Rectangle 5"/>
          <p:cNvSpPr/>
          <p:nvPr/>
        </p:nvSpPr>
        <p:spPr>
          <a:xfrm>
            <a:off x="428596" y="1857364"/>
            <a:ext cx="8429684" cy="2286016"/>
          </a:xfrm>
          <a:prstGeom prst="roundRect">
            <a:avLst/>
          </a:prstGeom>
        </p:spPr>
        <p:style>
          <a:lnRef idx="2">
            <a:schemeClr val="accent2"/>
          </a:lnRef>
          <a:fillRef idx="1">
            <a:schemeClr val="lt1"/>
          </a:fillRef>
          <a:effectRef idx="0">
            <a:schemeClr val="accent2"/>
          </a:effectRef>
          <a:fontRef idx="minor">
            <a:schemeClr val="dk1"/>
          </a:fontRef>
        </p:style>
        <p:txBody>
          <a:bodyPr rtlCol="1" anchor="ctr">
            <a:scene3d>
              <a:camera prst="orthographicFront"/>
              <a:lightRig rig="threePt" dir="t"/>
            </a:scene3d>
            <a:sp3d extrusionH="57150">
              <a:bevelT w="38100" h="38100" prst="relaxedInset"/>
            </a:sp3d>
          </a:bodyPr>
          <a:lstStyle/>
          <a:p>
            <a:pPr algn="ctr">
              <a:buNone/>
            </a:pPr>
            <a:r>
              <a:rPr lang="fa-IR" sz="3200" b="1" dirty="0" smtClean="0">
                <a:ln w="900" cmpd="sng">
                  <a:solidFill>
                    <a:schemeClr val="accent1">
                      <a:satMod val="190000"/>
                      <a:alpha val="55000"/>
                    </a:schemeClr>
                  </a:solidFill>
                  <a:prstDash val="solid"/>
                </a:ln>
                <a:effectLst>
                  <a:innerShdw blurRad="101600" dist="76200" dir="5400000">
                    <a:schemeClr val="accent1">
                      <a:satMod val="190000"/>
                      <a:tint val="100000"/>
                      <a:alpha val="74000"/>
                    </a:schemeClr>
                  </a:innerShdw>
                </a:effectLst>
              </a:rPr>
              <a:t>فقال أحمد بن إسحاق فقلت له يا مولاي فهل من علامة يطمئن إليها قلبي فنطق الغلام علیه السلام بلسان عربي فصيح فقال أنا بقية الله في أرضه‏  </a:t>
            </a:r>
          </a:p>
          <a:p>
            <a:pPr rtl="1">
              <a:buNone/>
            </a:pPr>
            <a:r>
              <a:rPr lang="fa-IR" sz="2000" b="1" dirty="0" smtClean="0">
                <a:ln w="900" cmpd="sng">
                  <a:solidFill>
                    <a:schemeClr val="accent1">
                      <a:satMod val="190000"/>
                      <a:alpha val="55000"/>
                    </a:schemeClr>
                  </a:solidFill>
                  <a:prstDash val="solid"/>
                </a:ln>
                <a:effectLst>
                  <a:innerShdw blurRad="101600" dist="76200" dir="5400000">
                    <a:schemeClr val="accent1">
                      <a:satMod val="190000"/>
                      <a:tint val="100000"/>
                      <a:alpha val="74000"/>
                    </a:schemeClr>
                  </a:innerShdw>
                </a:effectLst>
              </a:rPr>
              <a:t>  </a:t>
            </a:r>
            <a:r>
              <a:rPr lang="fa-IR" sz="1400" b="1" dirty="0" smtClean="0">
                <a:ln w="900" cmpd="sng">
                  <a:solidFill>
                    <a:schemeClr val="accent1">
                      <a:satMod val="190000"/>
                      <a:alpha val="55000"/>
                    </a:schemeClr>
                  </a:solidFill>
                  <a:prstDash val="solid"/>
                </a:ln>
                <a:effectLst>
                  <a:innerShdw blurRad="101600" dist="76200" dir="5400000">
                    <a:schemeClr val="accent1">
                      <a:satMod val="190000"/>
                      <a:tint val="100000"/>
                      <a:alpha val="74000"/>
                    </a:schemeClr>
                  </a:innerShdw>
                </a:effectLst>
              </a:rPr>
              <a:t>كمال‏الدين ج 2 ص 384    38- باب ما روي عن أبي محمد الحسن بن علی</a:t>
            </a:r>
          </a:p>
        </p:txBody>
      </p:sp>
      <p:sp>
        <p:nvSpPr>
          <p:cNvPr id="7" name="Rounded Rectangle 6"/>
          <p:cNvSpPr/>
          <p:nvPr/>
        </p:nvSpPr>
        <p:spPr>
          <a:xfrm>
            <a:off x="428596" y="4429132"/>
            <a:ext cx="8501122" cy="2214578"/>
          </a:xfrm>
          <a:prstGeom prst="roundRect">
            <a:avLst/>
          </a:prstGeom>
        </p:spPr>
        <p:style>
          <a:lnRef idx="2">
            <a:schemeClr val="accent5"/>
          </a:lnRef>
          <a:fillRef idx="1">
            <a:schemeClr val="lt1"/>
          </a:fillRef>
          <a:effectRef idx="0">
            <a:schemeClr val="accent5"/>
          </a:effectRef>
          <a:fontRef idx="minor">
            <a:schemeClr val="dk1"/>
          </a:fontRef>
        </p:style>
        <p:txBody>
          <a:bodyPr rtlCol="1" anchor="ctr">
            <a:scene3d>
              <a:camera prst="orthographicFront"/>
              <a:lightRig rig="threePt" dir="t"/>
            </a:scene3d>
            <a:sp3d extrusionH="57150">
              <a:bevelT w="38100" h="38100" prst="relaxedInset"/>
            </a:sp3d>
          </a:bodyPr>
          <a:lstStyle/>
          <a:p>
            <a:pPr algn="ctr"/>
            <a:r>
              <a:rPr lang="fa-IR" sz="2400" dirty="0" smtClean="0">
                <a:ln>
                  <a:solidFill>
                    <a:sysClr val="windowText" lastClr="000000"/>
                  </a:solidFill>
                </a:ln>
                <a:solidFill>
                  <a:sysClr val="windowText" lastClr="000000"/>
                </a:solidFill>
                <a:cs typeface="B Morvarid" pitchFamily="2" charset="-78"/>
              </a:rPr>
              <a:t>أحمد بن إسحاق می گوید : به إمام حسن عسکری علیه السلام عرض کردم مولای من آیا نشانه ای هست که دلم به واسطه آن آرام گیرد ؟</a:t>
            </a:r>
          </a:p>
          <a:p>
            <a:pPr algn="ctr"/>
            <a:r>
              <a:rPr lang="fa-IR" sz="2400" dirty="0" smtClean="0">
                <a:ln>
                  <a:solidFill>
                    <a:sysClr val="windowText" lastClr="000000"/>
                  </a:solidFill>
                </a:ln>
                <a:solidFill>
                  <a:sysClr val="windowText" lastClr="000000"/>
                </a:solidFill>
                <a:cs typeface="B Morvarid" pitchFamily="2" charset="-78"/>
              </a:rPr>
              <a:t>آن کودک </a:t>
            </a:r>
            <a:r>
              <a:rPr lang="fa-IR" sz="1600" dirty="0" smtClean="0">
                <a:ln>
                  <a:solidFill>
                    <a:sysClr val="windowText" lastClr="000000"/>
                  </a:solidFill>
                </a:ln>
                <a:solidFill>
                  <a:sysClr val="windowText" lastClr="000000"/>
                </a:solidFill>
                <a:cs typeface="B Morvarid" pitchFamily="2" charset="-78"/>
              </a:rPr>
              <a:t>«حضرت مهدی علیه السلام» </a:t>
            </a:r>
            <a:r>
              <a:rPr lang="fa-IR" sz="2400" dirty="0" smtClean="0">
                <a:ln>
                  <a:solidFill>
                    <a:sysClr val="windowText" lastClr="000000"/>
                  </a:solidFill>
                </a:ln>
                <a:solidFill>
                  <a:sysClr val="windowText" lastClr="000000"/>
                </a:solidFill>
                <a:cs typeface="B Morvarid" pitchFamily="2" charset="-78"/>
              </a:rPr>
              <a:t>به زبان عربی فصیح فرمود </a:t>
            </a:r>
            <a:r>
              <a:rPr lang="fa-IR" sz="3200" dirty="0" smtClean="0">
                <a:ln w="18415" cmpd="sng">
                  <a:solidFill>
                    <a:srgbClr val="00B050"/>
                  </a:solidFill>
                  <a:prstDash val="solid"/>
                </a:ln>
                <a:solidFill>
                  <a:srgbClr val="002060"/>
                </a:solidFill>
                <a:effectLst>
                  <a:outerShdw blurRad="63500" dir="3600000" algn="tl" rotWithShape="0">
                    <a:srgbClr val="000000">
                      <a:alpha val="70000"/>
                    </a:srgbClr>
                  </a:outerShdw>
                </a:effectLst>
                <a:cs typeface="B Morvarid" pitchFamily="2" charset="-78"/>
              </a:rPr>
              <a:t>من بقیه الله در روی زمین</a:t>
            </a:r>
            <a:r>
              <a:rPr lang="fa-IR" sz="3200" dirty="0" smtClean="0">
                <a:ln>
                  <a:solidFill>
                    <a:sysClr val="windowText" lastClr="000000"/>
                  </a:solidFill>
                </a:ln>
                <a:solidFill>
                  <a:sysClr val="windowText" lastClr="000000"/>
                </a:solidFill>
                <a:cs typeface="B Morvarid" pitchFamily="2" charset="-78"/>
              </a:rPr>
              <a:t> </a:t>
            </a:r>
            <a:r>
              <a:rPr lang="fa-IR" sz="2400" dirty="0" smtClean="0">
                <a:ln>
                  <a:solidFill>
                    <a:sysClr val="windowText" lastClr="000000"/>
                  </a:solidFill>
                </a:ln>
                <a:solidFill>
                  <a:sysClr val="windowText" lastClr="000000"/>
                </a:solidFill>
                <a:cs typeface="B Morvarid" pitchFamily="2" charset="-78"/>
              </a:rPr>
              <a:t>هستم</a:t>
            </a:r>
            <a:endParaRPr lang="fa-IR" sz="2400" dirty="0">
              <a:ln>
                <a:solidFill>
                  <a:sysClr val="windowText" lastClr="000000"/>
                </a:solidFill>
              </a:ln>
              <a:solidFill>
                <a:sysClr val="windowText" lastClr="000000"/>
              </a:solidFill>
              <a:cs typeface="B Morvarid" pitchFamily="2" charset="-78"/>
            </a:endParaRPr>
          </a:p>
        </p:txBody>
      </p:sp>
    </p:spTree>
    <p:extLst>
      <p:ext uri="{BB962C8B-B14F-4D97-AF65-F5344CB8AC3E}">
        <p14:creationId xmlns:p14="http://schemas.microsoft.com/office/powerpoint/2010/main" val="2075674097"/>
      </p:ext>
    </p:extLst>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26121"/>
          </a:xfrm>
        </p:spPr>
        <p:txBody>
          <a:bodyPr>
            <a:normAutofit/>
          </a:bodyPr>
          <a:lstStyle/>
          <a:p>
            <a:pPr rtl="1">
              <a:buNone/>
            </a:pPr>
            <a:endParaRPr lang="en-US" sz="1600" dirty="0"/>
          </a:p>
        </p:txBody>
      </p:sp>
      <p:sp>
        <p:nvSpPr>
          <p:cNvPr id="5" name="6-Point Star 4"/>
          <p:cNvSpPr/>
          <p:nvPr/>
        </p:nvSpPr>
        <p:spPr>
          <a:xfrm>
            <a:off x="2" y="1"/>
            <a:ext cx="9157059" cy="6863504"/>
          </a:xfrm>
          <a:custGeom>
            <a:avLst/>
            <a:gdLst>
              <a:gd name="connsiteX0" fmla="*/ 2 w 9144000"/>
              <a:gd name="connsiteY0" fmla="*/ 375044 h 1500174"/>
              <a:gd name="connsiteX1" fmla="*/ 3047975 w 9144000"/>
              <a:gd name="connsiteY1" fmla="*/ 375037 h 1500174"/>
              <a:gd name="connsiteX2" fmla="*/ 4572000 w 9144000"/>
              <a:gd name="connsiteY2" fmla="*/ 0 h 1500174"/>
              <a:gd name="connsiteX3" fmla="*/ 6096025 w 9144000"/>
              <a:gd name="connsiteY3" fmla="*/ 375037 h 1500174"/>
              <a:gd name="connsiteX4" fmla="*/ 9143998 w 9144000"/>
              <a:gd name="connsiteY4" fmla="*/ 375044 h 1500174"/>
              <a:gd name="connsiteX5" fmla="*/ 7620050 w 9144000"/>
              <a:gd name="connsiteY5" fmla="*/ 750087 h 1500174"/>
              <a:gd name="connsiteX6" fmla="*/ 9143998 w 9144000"/>
              <a:gd name="connsiteY6" fmla="*/ 1125131 h 1500174"/>
              <a:gd name="connsiteX7" fmla="*/ 6096025 w 9144000"/>
              <a:gd name="connsiteY7" fmla="*/ 1125137 h 1500174"/>
              <a:gd name="connsiteX8" fmla="*/ 4572000 w 9144000"/>
              <a:gd name="connsiteY8" fmla="*/ 1500174 h 1500174"/>
              <a:gd name="connsiteX9" fmla="*/ 3047975 w 9144000"/>
              <a:gd name="connsiteY9" fmla="*/ 1125137 h 1500174"/>
              <a:gd name="connsiteX10" fmla="*/ 2 w 9144000"/>
              <a:gd name="connsiteY10" fmla="*/ 1125131 h 1500174"/>
              <a:gd name="connsiteX11" fmla="*/ 1523950 w 9144000"/>
              <a:gd name="connsiteY11" fmla="*/ 750087 h 1500174"/>
              <a:gd name="connsiteX12" fmla="*/ 2 w 9144000"/>
              <a:gd name="connsiteY12" fmla="*/ 375044 h 1500174"/>
              <a:gd name="connsiteX0" fmla="*/ 0 w 9143996"/>
              <a:gd name="connsiteY0" fmla="*/ 375044 h 1212791"/>
              <a:gd name="connsiteX1" fmla="*/ 3047973 w 9143996"/>
              <a:gd name="connsiteY1" fmla="*/ 375037 h 1212791"/>
              <a:gd name="connsiteX2" fmla="*/ 4571998 w 9143996"/>
              <a:gd name="connsiteY2" fmla="*/ 0 h 1212791"/>
              <a:gd name="connsiteX3" fmla="*/ 6096023 w 9143996"/>
              <a:gd name="connsiteY3" fmla="*/ 375037 h 1212791"/>
              <a:gd name="connsiteX4" fmla="*/ 9143996 w 9143996"/>
              <a:gd name="connsiteY4" fmla="*/ 375044 h 1212791"/>
              <a:gd name="connsiteX5" fmla="*/ 7620048 w 9143996"/>
              <a:gd name="connsiteY5" fmla="*/ 750087 h 1212791"/>
              <a:gd name="connsiteX6" fmla="*/ 9143996 w 9143996"/>
              <a:gd name="connsiteY6" fmla="*/ 1125131 h 1212791"/>
              <a:gd name="connsiteX7" fmla="*/ 6096023 w 9143996"/>
              <a:gd name="connsiteY7" fmla="*/ 1125137 h 1212791"/>
              <a:gd name="connsiteX8" fmla="*/ 4571998 w 9143996"/>
              <a:gd name="connsiteY8" fmla="*/ 1212791 h 1212791"/>
              <a:gd name="connsiteX9" fmla="*/ 3047973 w 9143996"/>
              <a:gd name="connsiteY9" fmla="*/ 1125137 h 1212791"/>
              <a:gd name="connsiteX10" fmla="*/ 0 w 9143996"/>
              <a:gd name="connsiteY10" fmla="*/ 1125131 h 1212791"/>
              <a:gd name="connsiteX11" fmla="*/ 1523948 w 9143996"/>
              <a:gd name="connsiteY11" fmla="*/ 750087 h 1212791"/>
              <a:gd name="connsiteX12" fmla="*/ 0 w 9143996"/>
              <a:gd name="connsiteY12" fmla="*/ 375044 h 1212791"/>
              <a:gd name="connsiteX0" fmla="*/ 0 w 9143996"/>
              <a:gd name="connsiteY0" fmla="*/ 375044 h 1212791"/>
              <a:gd name="connsiteX1" fmla="*/ 3047973 w 9143996"/>
              <a:gd name="connsiteY1" fmla="*/ 375037 h 1212791"/>
              <a:gd name="connsiteX2" fmla="*/ 4571998 w 9143996"/>
              <a:gd name="connsiteY2" fmla="*/ 0 h 1212791"/>
              <a:gd name="connsiteX3" fmla="*/ 6096023 w 9143996"/>
              <a:gd name="connsiteY3" fmla="*/ 375037 h 1212791"/>
              <a:gd name="connsiteX4" fmla="*/ 9143996 w 9143996"/>
              <a:gd name="connsiteY4" fmla="*/ 375044 h 1212791"/>
              <a:gd name="connsiteX5" fmla="*/ 9135339 w 9143996"/>
              <a:gd name="connsiteY5" fmla="*/ 332075 h 1212791"/>
              <a:gd name="connsiteX6" fmla="*/ 9143996 w 9143996"/>
              <a:gd name="connsiteY6" fmla="*/ 1125131 h 1212791"/>
              <a:gd name="connsiteX7" fmla="*/ 6096023 w 9143996"/>
              <a:gd name="connsiteY7" fmla="*/ 1125137 h 1212791"/>
              <a:gd name="connsiteX8" fmla="*/ 4571998 w 9143996"/>
              <a:gd name="connsiteY8" fmla="*/ 1212791 h 1212791"/>
              <a:gd name="connsiteX9" fmla="*/ 3047973 w 9143996"/>
              <a:gd name="connsiteY9" fmla="*/ 1125137 h 1212791"/>
              <a:gd name="connsiteX10" fmla="*/ 0 w 9143996"/>
              <a:gd name="connsiteY10" fmla="*/ 1125131 h 1212791"/>
              <a:gd name="connsiteX11" fmla="*/ 1523948 w 9143996"/>
              <a:gd name="connsiteY11" fmla="*/ 750087 h 1212791"/>
              <a:gd name="connsiteX12" fmla="*/ 0 w 9143996"/>
              <a:gd name="connsiteY12" fmla="*/ 375044 h 1212791"/>
              <a:gd name="connsiteX0" fmla="*/ 0 w 9143996"/>
              <a:gd name="connsiteY0" fmla="*/ 375044 h 1212791"/>
              <a:gd name="connsiteX1" fmla="*/ 3047973 w 9143996"/>
              <a:gd name="connsiteY1" fmla="*/ 375037 h 1212791"/>
              <a:gd name="connsiteX2" fmla="*/ 4571998 w 9143996"/>
              <a:gd name="connsiteY2" fmla="*/ 0 h 1212791"/>
              <a:gd name="connsiteX3" fmla="*/ 6096023 w 9143996"/>
              <a:gd name="connsiteY3" fmla="*/ 375037 h 1212791"/>
              <a:gd name="connsiteX4" fmla="*/ 9143996 w 9143996"/>
              <a:gd name="connsiteY4" fmla="*/ 375044 h 1212791"/>
              <a:gd name="connsiteX5" fmla="*/ 9135339 w 9143996"/>
              <a:gd name="connsiteY5" fmla="*/ 332075 h 1212791"/>
              <a:gd name="connsiteX6" fmla="*/ 9143996 w 9143996"/>
              <a:gd name="connsiteY6" fmla="*/ 1125131 h 1212791"/>
              <a:gd name="connsiteX7" fmla="*/ 6096023 w 9143996"/>
              <a:gd name="connsiteY7" fmla="*/ 1125137 h 1212791"/>
              <a:gd name="connsiteX8" fmla="*/ 4571998 w 9143996"/>
              <a:gd name="connsiteY8" fmla="*/ 1212791 h 1212791"/>
              <a:gd name="connsiteX9" fmla="*/ 3047973 w 9143996"/>
              <a:gd name="connsiteY9" fmla="*/ 1125137 h 1212791"/>
              <a:gd name="connsiteX10" fmla="*/ 0 w 9143996"/>
              <a:gd name="connsiteY10" fmla="*/ 1125131 h 1212791"/>
              <a:gd name="connsiteX11" fmla="*/ 8656 w 9143996"/>
              <a:gd name="connsiteY11" fmla="*/ 1194224 h 1212791"/>
              <a:gd name="connsiteX12" fmla="*/ 0 w 9143996"/>
              <a:gd name="connsiteY12" fmla="*/ 375044 h 1212791"/>
              <a:gd name="connsiteX0" fmla="*/ 0 w 9143996"/>
              <a:gd name="connsiteY0" fmla="*/ 375044 h 6385682"/>
              <a:gd name="connsiteX1" fmla="*/ 3047973 w 9143996"/>
              <a:gd name="connsiteY1" fmla="*/ 375037 h 6385682"/>
              <a:gd name="connsiteX2" fmla="*/ 4571998 w 9143996"/>
              <a:gd name="connsiteY2" fmla="*/ 0 h 6385682"/>
              <a:gd name="connsiteX3" fmla="*/ 6096023 w 9143996"/>
              <a:gd name="connsiteY3" fmla="*/ 375037 h 6385682"/>
              <a:gd name="connsiteX4" fmla="*/ 9143996 w 9143996"/>
              <a:gd name="connsiteY4" fmla="*/ 375044 h 6385682"/>
              <a:gd name="connsiteX5" fmla="*/ 9135339 w 9143996"/>
              <a:gd name="connsiteY5" fmla="*/ 332075 h 6385682"/>
              <a:gd name="connsiteX6" fmla="*/ 9143996 w 9143996"/>
              <a:gd name="connsiteY6" fmla="*/ 1125131 h 6385682"/>
              <a:gd name="connsiteX7" fmla="*/ 6096023 w 9143996"/>
              <a:gd name="connsiteY7" fmla="*/ 1125137 h 6385682"/>
              <a:gd name="connsiteX8" fmla="*/ 4781004 w 9143996"/>
              <a:gd name="connsiteY8" fmla="*/ 6385682 h 6385682"/>
              <a:gd name="connsiteX9" fmla="*/ 3047973 w 9143996"/>
              <a:gd name="connsiteY9" fmla="*/ 1125137 h 6385682"/>
              <a:gd name="connsiteX10" fmla="*/ 0 w 9143996"/>
              <a:gd name="connsiteY10" fmla="*/ 1125131 h 6385682"/>
              <a:gd name="connsiteX11" fmla="*/ 8656 w 9143996"/>
              <a:gd name="connsiteY11" fmla="*/ 1194224 h 6385682"/>
              <a:gd name="connsiteX12" fmla="*/ 0 w 9143996"/>
              <a:gd name="connsiteY12" fmla="*/ 375044 h 6385682"/>
              <a:gd name="connsiteX0" fmla="*/ 0 w 9143996"/>
              <a:gd name="connsiteY0" fmla="*/ 375044 h 6385682"/>
              <a:gd name="connsiteX1" fmla="*/ 3047973 w 9143996"/>
              <a:gd name="connsiteY1" fmla="*/ 375037 h 6385682"/>
              <a:gd name="connsiteX2" fmla="*/ 4571998 w 9143996"/>
              <a:gd name="connsiteY2" fmla="*/ 0 h 6385682"/>
              <a:gd name="connsiteX3" fmla="*/ 6096023 w 9143996"/>
              <a:gd name="connsiteY3" fmla="*/ 375037 h 6385682"/>
              <a:gd name="connsiteX4" fmla="*/ 9143996 w 9143996"/>
              <a:gd name="connsiteY4" fmla="*/ 375044 h 6385682"/>
              <a:gd name="connsiteX5" fmla="*/ 6561956 w 9143996"/>
              <a:gd name="connsiteY5" fmla="*/ 3832921 h 6385682"/>
              <a:gd name="connsiteX6" fmla="*/ 9143996 w 9143996"/>
              <a:gd name="connsiteY6" fmla="*/ 1125131 h 6385682"/>
              <a:gd name="connsiteX7" fmla="*/ 6096023 w 9143996"/>
              <a:gd name="connsiteY7" fmla="*/ 1125137 h 6385682"/>
              <a:gd name="connsiteX8" fmla="*/ 4781004 w 9143996"/>
              <a:gd name="connsiteY8" fmla="*/ 6385682 h 6385682"/>
              <a:gd name="connsiteX9" fmla="*/ 3047973 w 9143996"/>
              <a:gd name="connsiteY9" fmla="*/ 1125137 h 6385682"/>
              <a:gd name="connsiteX10" fmla="*/ 0 w 9143996"/>
              <a:gd name="connsiteY10" fmla="*/ 1125131 h 6385682"/>
              <a:gd name="connsiteX11" fmla="*/ 8656 w 9143996"/>
              <a:gd name="connsiteY11" fmla="*/ 1194224 h 6385682"/>
              <a:gd name="connsiteX12" fmla="*/ 0 w 9143996"/>
              <a:gd name="connsiteY12" fmla="*/ 375044 h 6385682"/>
              <a:gd name="connsiteX0" fmla="*/ 8386355 w 9143996"/>
              <a:gd name="connsiteY0" fmla="*/ 3261935 h 6385682"/>
              <a:gd name="connsiteX1" fmla="*/ 3047973 w 9143996"/>
              <a:gd name="connsiteY1" fmla="*/ 375037 h 6385682"/>
              <a:gd name="connsiteX2" fmla="*/ 4571998 w 9143996"/>
              <a:gd name="connsiteY2" fmla="*/ 0 h 6385682"/>
              <a:gd name="connsiteX3" fmla="*/ 6096023 w 9143996"/>
              <a:gd name="connsiteY3" fmla="*/ 375037 h 6385682"/>
              <a:gd name="connsiteX4" fmla="*/ 9143996 w 9143996"/>
              <a:gd name="connsiteY4" fmla="*/ 375044 h 6385682"/>
              <a:gd name="connsiteX5" fmla="*/ 6561956 w 9143996"/>
              <a:gd name="connsiteY5" fmla="*/ 3832921 h 6385682"/>
              <a:gd name="connsiteX6" fmla="*/ 9143996 w 9143996"/>
              <a:gd name="connsiteY6" fmla="*/ 1125131 h 6385682"/>
              <a:gd name="connsiteX7" fmla="*/ 6096023 w 9143996"/>
              <a:gd name="connsiteY7" fmla="*/ 1125137 h 6385682"/>
              <a:gd name="connsiteX8" fmla="*/ 4781004 w 9143996"/>
              <a:gd name="connsiteY8" fmla="*/ 6385682 h 6385682"/>
              <a:gd name="connsiteX9" fmla="*/ 3047973 w 9143996"/>
              <a:gd name="connsiteY9" fmla="*/ 1125137 h 6385682"/>
              <a:gd name="connsiteX10" fmla="*/ 0 w 9143996"/>
              <a:gd name="connsiteY10" fmla="*/ 1125131 h 6385682"/>
              <a:gd name="connsiteX11" fmla="*/ 8656 w 9143996"/>
              <a:gd name="connsiteY11" fmla="*/ 1194224 h 6385682"/>
              <a:gd name="connsiteX12" fmla="*/ 8386355 w 9143996"/>
              <a:gd name="connsiteY12" fmla="*/ 3261935 h 6385682"/>
              <a:gd name="connsiteX0" fmla="*/ 8386355 w 9143996"/>
              <a:gd name="connsiteY0" fmla="*/ 3261935 h 6385682"/>
              <a:gd name="connsiteX1" fmla="*/ 3047973 w 9143996"/>
              <a:gd name="connsiteY1" fmla="*/ 375037 h 6385682"/>
              <a:gd name="connsiteX2" fmla="*/ 4571998 w 9143996"/>
              <a:gd name="connsiteY2" fmla="*/ 0 h 6385682"/>
              <a:gd name="connsiteX3" fmla="*/ 2817246 w 9143996"/>
              <a:gd name="connsiteY3" fmla="*/ 1407002 h 6385682"/>
              <a:gd name="connsiteX4" fmla="*/ 9143996 w 9143996"/>
              <a:gd name="connsiteY4" fmla="*/ 375044 h 6385682"/>
              <a:gd name="connsiteX5" fmla="*/ 6561956 w 9143996"/>
              <a:gd name="connsiteY5" fmla="*/ 3832921 h 6385682"/>
              <a:gd name="connsiteX6" fmla="*/ 9143996 w 9143996"/>
              <a:gd name="connsiteY6" fmla="*/ 1125131 h 6385682"/>
              <a:gd name="connsiteX7" fmla="*/ 6096023 w 9143996"/>
              <a:gd name="connsiteY7" fmla="*/ 1125137 h 6385682"/>
              <a:gd name="connsiteX8" fmla="*/ 4781004 w 9143996"/>
              <a:gd name="connsiteY8" fmla="*/ 6385682 h 6385682"/>
              <a:gd name="connsiteX9" fmla="*/ 3047973 w 9143996"/>
              <a:gd name="connsiteY9" fmla="*/ 1125137 h 6385682"/>
              <a:gd name="connsiteX10" fmla="*/ 0 w 9143996"/>
              <a:gd name="connsiteY10" fmla="*/ 1125131 h 6385682"/>
              <a:gd name="connsiteX11" fmla="*/ 8656 w 9143996"/>
              <a:gd name="connsiteY11" fmla="*/ 1194224 h 6385682"/>
              <a:gd name="connsiteX12" fmla="*/ 8386355 w 9143996"/>
              <a:gd name="connsiteY12" fmla="*/ 3261935 h 6385682"/>
              <a:gd name="connsiteX0" fmla="*/ 8386355 w 9157059"/>
              <a:gd name="connsiteY0" fmla="*/ 3261935 h 6828095"/>
              <a:gd name="connsiteX1" fmla="*/ 3047973 w 9157059"/>
              <a:gd name="connsiteY1" fmla="*/ 375037 h 6828095"/>
              <a:gd name="connsiteX2" fmla="*/ 4571998 w 9157059"/>
              <a:gd name="connsiteY2" fmla="*/ 0 h 6828095"/>
              <a:gd name="connsiteX3" fmla="*/ 2817246 w 9157059"/>
              <a:gd name="connsiteY3" fmla="*/ 1407002 h 6828095"/>
              <a:gd name="connsiteX4" fmla="*/ 9157059 w 9157059"/>
              <a:gd name="connsiteY4" fmla="*/ 6828095 h 6828095"/>
              <a:gd name="connsiteX5" fmla="*/ 6561956 w 9157059"/>
              <a:gd name="connsiteY5" fmla="*/ 3832921 h 6828095"/>
              <a:gd name="connsiteX6" fmla="*/ 9143996 w 9157059"/>
              <a:gd name="connsiteY6" fmla="*/ 1125131 h 6828095"/>
              <a:gd name="connsiteX7" fmla="*/ 6096023 w 9157059"/>
              <a:gd name="connsiteY7" fmla="*/ 1125137 h 6828095"/>
              <a:gd name="connsiteX8" fmla="*/ 4781004 w 9157059"/>
              <a:gd name="connsiteY8" fmla="*/ 6385682 h 6828095"/>
              <a:gd name="connsiteX9" fmla="*/ 3047973 w 9157059"/>
              <a:gd name="connsiteY9" fmla="*/ 1125137 h 6828095"/>
              <a:gd name="connsiteX10" fmla="*/ 0 w 9157059"/>
              <a:gd name="connsiteY10" fmla="*/ 1125131 h 6828095"/>
              <a:gd name="connsiteX11" fmla="*/ 8656 w 9157059"/>
              <a:gd name="connsiteY11" fmla="*/ 1194224 h 6828095"/>
              <a:gd name="connsiteX12" fmla="*/ 8386355 w 9157059"/>
              <a:gd name="connsiteY12" fmla="*/ 3261935 h 6828095"/>
              <a:gd name="connsiteX0" fmla="*/ 8386355 w 9157059"/>
              <a:gd name="connsiteY0" fmla="*/ 3261935 h 6863504"/>
              <a:gd name="connsiteX1" fmla="*/ 3047973 w 9157059"/>
              <a:gd name="connsiteY1" fmla="*/ 375037 h 6863504"/>
              <a:gd name="connsiteX2" fmla="*/ 4571998 w 9157059"/>
              <a:gd name="connsiteY2" fmla="*/ 0 h 6863504"/>
              <a:gd name="connsiteX3" fmla="*/ 2817246 w 9157059"/>
              <a:gd name="connsiteY3" fmla="*/ 1407002 h 6863504"/>
              <a:gd name="connsiteX4" fmla="*/ 9157059 w 9157059"/>
              <a:gd name="connsiteY4" fmla="*/ 6828095 h 6863504"/>
              <a:gd name="connsiteX5" fmla="*/ 6561956 w 9157059"/>
              <a:gd name="connsiteY5" fmla="*/ 3832921 h 6863504"/>
              <a:gd name="connsiteX6" fmla="*/ 9143996 w 9157059"/>
              <a:gd name="connsiteY6" fmla="*/ 1125131 h 6863504"/>
              <a:gd name="connsiteX7" fmla="*/ 6096023 w 9157059"/>
              <a:gd name="connsiteY7" fmla="*/ 1125137 h 6863504"/>
              <a:gd name="connsiteX8" fmla="*/ 4781004 w 9157059"/>
              <a:gd name="connsiteY8" fmla="*/ 6385682 h 6863504"/>
              <a:gd name="connsiteX9" fmla="*/ 3047973 w 9157059"/>
              <a:gd name="connsiteY9" fmla="*/ 1125137 h 6863504"/>
              <a:gd name="connsiteX10" fmla="*/ 0 w 9157059"/>
              <a:gd name="connsiteY10" fmla="*/ 1125131 h 6863504"/>
              <a:gd name="connsiteX11" fmla="*/ 909993 w 9157059"/>
              <a:gd name="connsiteY11" fmla="*/ 6863504 h 6863504"/>
              <a:gd name="connsiteX12" fmla="*/ 8386355 w 9157059"/>
              <a:gd name="connsiteY12" fmla="*/ 3261935 h 686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57059" h="6863504">
                <a:moveTo>
                  <a:pt x="8386355" y="3261935"/>
                </a:moveTo>
                <a:lnTo>
                  <a:pt x="3047973" y="375037"/>
                </a:lnTo>
                <a:lnTo>
                  <a:pt x="4571998" y="0"/>
                </a:lnTo>
                <a:lnTo>
                  <a:pt x="2817246" y="1407002"/>
                </a:lnTo>
                <a:lnTo>
                  <a:pt x="9157059" y="6828095"/>
                </a:lnTo>
                <a:lnTo>
                  <a:pt x="6561956" y="3832921"/>
                </a:lnTo>
                <a:cubicBezTo>
                  <a:pt x="6564842" y="4097273"/>
                  <a:pt x="9141110" y="860779"/>
                  <a:pt x="9143996" y="1125131"/>
                </a:cubicBezTo>
                <a:lnTo>
                  <a:pt x="6096023" y="1125137"/>
                </a:lnTo>
                <a:lnTo>
                  <a:pt x="4781004" y="6385682"/>
                </a:lnTo>
                <a:lnTo>
                  <a:pt x="3047973" y="1125137"/>
                </a:lnTo>
                <a:lnTo>
                  <a:pt x="0" y="1125131"/>
                </a:lnTo>
                <a:lnTo>
                  <a:pt x="909993" y="6863504"/>
                </a:lnTo>
                <a:cubicBezTo>
                  <a:pt x="907108" y="6590444"/>
                  <a:pt x="8389240" y="3534995"/>
                  <a:pt x="8386355" y="3261935"/>
                </a:cubicBezTo>
                <a:close/>
              </a:path>
            </a:pathLst>
          </a:custGeom>
        </p:spPr>
        <p:style>
          <a:lnRef idx="1">
            <a:schemeClr val="accent4"/>
          </a:lnRef>
          <a:fillRef idx="2">
            <a:schemeClr val="accent4"/>
          </a:fillRef>
          <a:effectRef idx="1">
            <a:schemeClr val="accent4"/>
          </a:effectRef>
          <a:fontRef idx="minor">
            <a:schemeClr val="dk1"/>
          </a:fontRef>
        </p:style>
        <p:txBody>
          <a:bodyPr rtlCol="1" anchor="ctr">
            <a:scene3d>
              <a:camera prst="orthographicFront"/>
              <a:lightRig rig="threePt" dir="t"/>
            </a:scene3d>
            <a:sp3d extrusionH="57150">
              <a:bevelT w="38100" h="38100" prst="relaxedInset"/>
            </a:sp3d>
          </a:bodyPr>
          <a:lstStyle/>
          <a:p>
            <a:pPr algn="ctr" rtl="1">
              <a:buNone/>
            </a:pPr>
            <a:endParaRPr lang="en-US" sz="4000" dirty="0" smtClean="0">
              <a:ln w="18415" cmpd="sng">
                <a:solidFill>
                  <a:srgbClr val="FFFF00"/>
                </a:solidFill>
                <a:prstDash val="solid"/>
              </a:ln>
              <a:solidFill>
                <a:srgbClr val="00B050"/>
              </a:solidFill>
              <a:effectLst>
                <a:outerShdw blurRad="63500" dir="3600000" algn="tl" rotWithShape="0">
                  <a:srgbClr val="000000">
                    <a:alpha val="70000"/>
                  </a:srgbClr>
                </a:outerShdw>
              </a:effectLst>
            </a:endParaRPr>
          </a:p>
        </p:txBody>
      </p:sp>
      <p:sp>
        <p:nvSpPr>
          <p:cNvPr id="6" name="Rounded Rectangle 5"/>
          <p:cNvSpPr/>
          <p:nvPr/>
        </p:nvSpPr>
        <p:spPr>
          <a:xfrm>
            <a:off x="428596" y="1857364"/>
            <a:ext cx="8429684" cy="2286016"/>
          </a:xfrm>
          <a:prstGeom prst="roundRect">
            <a:avLst/>
          </a:prstGeom>
        </p:spPr>
        <p:style>
          <a:lnRef idx="2">
            <a:schemeClr val="accent2"/>
          </a:lnRef>
          <a:fillRef idx="1">
            <a:schemeClr val="lt1"/>
          </a:fillRef>
          <a:effectRef idx="0">
            <a:schemeClr val="accent2"/>
          </a:effectRef>
          <a:fontRef idx="minor">
            <a:schemeClr val="dk1"/>
          </a:fontRef>
        </p:style>
        <p:txBody>
          <a:bodyPr rtlCol="1" anchor="ctr">
            <a:scene3d>
              <a:camera prst="orthographicFront"/>
              <a:lightRig rig="threePt" dir="t"/>
            </a:scene3d>
            <a:sp3d extrusionH="57150">
              <a:bevelT w="38100" h="38100" prst="relaxedInset"/>
            </a:sp3d>
          </a:bodyPr>
          <a:lstStyle/>
          <a:p>
            <a:pPr algn="ctr">
              <a:buNone/>
            </a:pPr>
            <a:r>
              <a:rPr lang="fa-IR" sz="3200" b="1" dirty="0" smtClean="0">
                <a:ln w="900" cmpd="sng">
                  <a:solidFill>
                    <a:schemeClr val="accent1">
                      <a:satMod val="190000"/>
                      <a:alpha val="55000"/>
                    </a:schemeClr>
                  </a:solidFill>
                  <a:prstDash val="solid"/>
                </a:ln>
                <a:effectLst>
                  <a:innerShdw blurRad="101600" dist="76200" dir="5400000">
                    <a:schemeClr val="accent1">
                      <a:satMod val="190000"/>
                      <a:tint val="100000"/>
                      <a:alpha val="74000"/>
                    </a:schemeClr>
                  </a:innerShdw>
                </a:effectLst>
              </a:rPr>
              <a:t>امام صادق علیه السلام</a:t>
            </a:r>
            <a:endParaRPr lang="en-US" sz="3200" b="1" dirty="0" smtClean="0">
              <a:ln w="900" cmpd="sng">
                <a:solidFill>
                  <a:schemeClr val="accent1">
                    <a:satMod val="190000"/>
                    <a:alpha val="55000"/>
                  </a:schemeClr>
                </a:solidFill>
                <a:prstDash val="solid"/>
              </a:ln>
              <a:effectLst>
                <a:innerShdw blurRad="101600" dist="76200" dir="5400000">
                  <a:schemeClr val="accent1">
                    <a:satMod val="190000"/>
                    <a:tint val="100000"/>
                    <a:alpha val="74000"/>
                  </a:schemeClr>
                </a:innerShdw>
              </a:effectLst>
            </a:endParaRPr>
          </a:p>
          <a:p>
            <a:pPr algn="ctr">
              <a:buNone/>
            </a:pPr>
            <a:r>
              <a:rPr lang="fa-IR" sz="3200" b="1" dirty="0" smtClean="0">
                <a:ln w="900" cmpd="sng">
                  <a:solidFill>
                    <a:schemeClr val="accent1">
                      <a:satMod val="190000"/>
                      <a:alpha val="55000"/>
                    </a:schemeClr>
                  </a:solidFill>
                  <a:prstDash val="solid"/>
                </a:ln>
                <a:effectLst>
                  <a:innerShdw blurRad="101600" dist="76200" dir="5400000">
                    <a:schemeClr val="accent1">
                      <a:satMod val="190000"/>
                      <a:tint val="100000"/>
                      <a:alpha val="74000"/>
                    </a:schemeClr>
                  </a:innerShdw>
                </a:effectLst>
              </a:rPr>
              <a:t>قُلْتُ جُعِلْتُ فِدَاكَ كَيْفَ يُسَلَّمُ عَلَيْهِ قَالَ يَقُولُونَ السَّلَامُ عَلَيْكَ يَا بَقِيَّةَ اللَّهِ ثُمَّ قَرَأَ بَقِيَّتُ اللَّهِ ...                                          </a:t>
            </a:r>
            <a:r>
              <a:rPr lang="fa-IR" sz="1100" dirty="0" smtClean="0">
                <a:solidFill>
                  <a:schemeClr val="tx1"/>
                </a:solidFill>
              </a:rPr>
              <a:t>الكافي  ج 1 ص 411    باب نادر ..... </a:t>
            </a:r>
            <a:endParaRPr lang="fa-IR" sz="3200" dirty="0">
              <a:ln w="900" cmpd="sng">
                <a:solidFill>
                  <a:schemeClr val="tx1">
                    <a:alpha val="55000"/>
                  </a:schemeClr>
                </a:solidFill>
                <a:prstDash val="solid"/>
              </a:ln>
              <a:solidFill>
                <a:srgbClr val="002060"/>
              </a:solidFill>
              <a:effectLst>
                <a:outerShdw blurRad="63500" dir="3600000" algn="tl" rotWithShape="0">
                  <a:srgbClr val="000000">
                    <a:alpha val="70000"/>
                  </a:srgbClr>
                </a:outerShdw>
              </a:effectLst>
              <a:cs typeface="2  Badr" pitchFamily="2" charset="-78"/>
            </a:endParaRPr>
          </a:p>
        </p:txBody>
      </p:sp>
      <p:sp>
        <p:nvSpPr>
          <p:cNvPr id="7" name="Rounded Rectangle 6"/>
          <p:cNvSpPr/>
          <p:nvPr/>
        </p:nvSpPr>
        <p:spPr>
          <a:xfrm>
            <a:off x="428596" y="4429132"/>
            <a:ext cx="8501122" cy="2214578"/>
          </a:xfrm>
          <a:prstGeom prst="roundRect">
            <a:avLst/>
          </a:prstGeom>
        </p:spPr>
        <p:style>
          <a:lnRef idx="2">
            <a:schemeClr val="accent5"/>
          </a:lnRef>
          <a:fillRef idx="1">
            <a:schemeClr val="lt1"/>
          </a:fillRef>
          <a:effectRef idx="0">
            <a:schemeClr val="accent5"/>
          </a:effectRef>
          <a:fontRef idx="minor">
            <a:schemeClr val="dk1"/>
          </a:fontRef>
        </p:style>
        <p:txBody>
          <a:bodyPr rtlCol="1" anchor="ctr">
            <a:scene3d>
              <a:camera prst="orthographicFront"/>
              <a:lightRig rig="threePt" dir="t"/>
            </a:scene3d>
            <a:sp3d extrusionH="57150">
              <a:bevelT w="38100" h="38100" prst="relaxedInset"/>
            </a:sp3d>
          </a:bodyPr>
          <a:lstStyle/>
          <a:p>
            <a:pPr algn="ctr" rtl="1"/>
            <a:r>
              <a:rPr lang="en-US" sz="3600" dirty="0" smtClean="0">
                <a:ln>
                  <a:solidFill>
                    <a:sysClr val="windowText" lastClr="000000"/>
                  </a:solidFill>
                </a:ln>
                <a:solidFill>
                  <a:sysClr val="windowText" lastClr="000000"/>
                </a:solidFill>
                <a:cs typeface="B Morvarid" pitchFamily="2" charset="-78"/>
              </a:rPr>
              <a:t> </a:t>
            </a:r>
            <a:r>
              <a:rPr lang="fa-IR" sz="3600" dirty="0" smtClean="0">
                <a:ln>
                  <a:solidFill>
                    <a:sysClr val="windowText" lastClr="000000"/>
                  </a:solidFill>
                </a:ln>
                <a:solidFill>
                  <a:sysClr val="windowText" lastClr="000000"/>
                </a:solidFill>
                <a:cs typeface="B Morvarid" pitchFamily="2" charset="-78"/>
              </a:rPr>
              <a:t>راوی می گوید :به إمام صادق علیه السلام گفتم فدای شما گردم چگونه بر إیشان باید سلام کرد ؟</a:t>
            </a:r>
          </a:p>
          <a:p>
            <a:pPr algn="ctr" rtl="1"/>
            <a:r>
              <a:rPr lang="fa-IR" sz="3600" dirty="0" smtClean="0">
                <a:ln>
                  <a:solidFill>
                    <a:sysClr val="windowText" lastClr="000000"/>
                  </a:solidFill>
                </a:ln>
                <a:solidFill>
                  <a:sysClr val="windowText" lastClr="000000"/>
                </a:solidFill>
                <a:cs typeface="B Morvarid" pitchFamily="2" charset="-78"/>
              </a:rPr>
              <a:t>حضرت فرمودند : می گویند: </a:t>
            </a:r>
            <a:r>
              <a:rPr lang="fa-IR" sz="3600" dirty="0" smtClean="0">
                <a:ln w="18415" cmpd="sng">
                  <a:solidFill>
                    <a:srgbClr val="FFC000"/>
                  </a:solidFill>
                  <a:prstDash val="solid"/>
                </a:ln>
                <a:solidFill>
                  <a:srgbClr val="002060"/>
                </a:solidFill>
                <a:effectLst>
                  <a:outerShdw blurRad="63500" dir="3600000" algn="tl" rotWithShape="0">
                    <a:srgbClr val="000000">
                      <a:alpha val="70000"/>
                    </a:srgbClr>
                  </a:outerShdw>
                </a:effectLst>
                <a:cs typeface="B Morvarid" pitchFamily="2" charset="-78"/>
              </a:rPr>
              <a:t>«السلام علیک یا بقیه الله »</a:t>
            </a:r>
            <a:r>
              <a:rPr lang="fa-IR" sz="3600" dirty="0" smtClean="0">
                <a:ln>
                  <a:solidFill>
                    <a:sysClr val="windowText" lastClr="000000"/>
                  </a:solidFill>
                </a:ln>
                <a:solidFill>
                  <a:sysClr val="windowText" lastClr="000000"/>
                </a:solidFill>
                <a:cs typeface="B Morvarid" pitchFamily="2" charset="-78"/>
              </a:rPr>
              <a:t>سپس آیه «بقیه الله...» را خواندند.</a:t>
            </a:r>
            <a:endParaRPr lang="fa-IR" sz="3600" dirty="0">
              <a:ln>
                <a:solidFill>
                  <a:sysClr val="windowText" lastClr="000000"/>
                </a:solidFill>
              </a:ln>
              <a:solidFill>
                <a:sysClr val="windowText" lastClr="000000"/>
              </a:solidFill>
              <a:cs typeface="B Morvarid" pitchFamily="2" charset="-78"/>
            </a:endParaRPr>
          </a:p>
        </p:txBody>
      </p:sp>
    </p:spTree>
    <p:extLst>
      <p:ext uri="{BB962C8B-B14F-4D97-AF65-F5344CB8AC3E}">
        <p14:creationId xmlns:p14="http://schemas.microsoft.com/office/powerpoint/2010/main" val="3254025970"/>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786874" cy="6715148"/>
          </a:xfrm>
        </p:spPr>
        <p:txBody>
          <a:bodyPr>
            <a:normAutofit/>
            <a:scene3d>
              <a:camera prst="orthographicFront"/>
              <a:lightRig rig="threePt" dir="t"/>
            </a:scene3d>
            <a:sp3d extrusionH="57150">
              <a:bevelT w="38100" h="38100" prst="relaxedInset"/>
            </a:sp3d>
          </a:bodyPr>
          <a:lstStyle/>
          <a:p>
            <a:pPr algn="ctr" rtl="1">
              <a:buNone/>
            </a:pPr>
            <a:endParaRPr lang="en-US" b="1" dirty="0">
              <a:ln w="900" cmpd="sng">
                <a:solidFill>
                  <a:srgbClr val="C000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4" name="Snip Diagonal Corner Rectangle 3"/>
          <p:cNvSpPr/>
          <p:nvPr/>
        </p:nvSpPr>
        <p:spPr>
          <a:xfrm>
            <a:off x="2786050" y="142852"/>
            <a:ext cx="3714776" cy="1285884"/>
          </a:xfrm>
          <a:prstGeom prst="snip2DiagRect">
            <a:avLst/>
          </a:prstGeom>
        </p:spPr>
        <p:style>
          <a:lnRef idx="1">
            <a:schemeClr val="accent6"/>
          </a:lnRef>
          <a:fillRef idx="2">
            <a:schemeClr val="accent6"/>
          </a:fillRef>
          <a:effectRef idx="1">
            <a:schemeClr val="accent6"/>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جامعیّت قران</a:t>
            </a:r>
            <a:endParaRPr lang="fa-IR"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Flowchart: Document 4"/>
          <p:cNvSpPr/>
          <p:nvPr/>
        </p:nvSpPr>
        <p:spPr>
          <a:xfrm>
            <a:off x="467544" y="1571612"/>
            <a:ext cx="8280920" cy="2577468"/>
          </a:xfrm>
          <a:prstGeom prst="flowChartDocument">
            <a:avLst/>
          </a:prstGeom>
          <a:scene3d>
            <a:camera prst="orthographicFront"/>
            <a:lightRig rig="threePt" dir="t"/>
          </a:scene3d>
          <a:sp3d>
            <a:bevelT w="152400" h="50800" prst="softRound"/>
          </a:sp3d>
        </p:spPr>
        <p:style>
          <a:lnRef idx="1">
            <a:schemeClr val="accent4"/>
          </a:lnRef>
          <a:fillRef idx="2">
            <a:schemeClr val="accent4"/>
          </a:fillRef>
          <a:effectRef idx="1">
            <a:schemeClr val="accent4"/>
          </a:effectRef>
          <a:fontRef idx="minor">
            <a:schemeClr val="dk1"/>
          </a:fontRef>
        </p:style>
        <p:txBody>
          <a:bodyPr rtlCol="1" anchor="ctr"/>
          <a:lstStyle/>
          <a:p>
            <a:pPr algn="ctr"/>
            <a:r>
              <a:rPr lang="fa-IR" sz="5400" b="1" dirty="0" smtClean="0">
                <a:ln w="10541" cmpd="sng">
                  <a:solidFill>
                    <a:srgbClr val="00B050"/>
                  </a:solidFill>
                  <a:prstDash val="solid"/>
                </a:ln>
                <a:cs typeface="B Koodak" pitchFamily="2" charset="-78"/>
              </a:rPr>
              <a:t>« وَ نَزَّلْنا عَلَيْكَ الْكِتابَ </a:t>
            </a:r>
            <a:r>
              <a:rPr lang="fa-IR" sz="5400" b="1" dirty="0" smtClean="0">
                <a:ln w="10541" cmpd="sng">
                  <a:solidFill>
                    <a:sysClr val="windowText" lastClr="000000"/>
                  </a:solidFill>
                  <a:prstDash val="solid"/>
                </a:ln>
                <a:cs typeface="B Koodak" pitchFamily="2" charset="-78"/>
              </a:rPr>
              <a:t>تِبْياناً لِكُلِّ شَيْ‏ءٍ </a:t>
            </a:r>
            <a:r>
              <a:rPr lang="fa-IR" sz="5400" b="1" dirty="0" smtClean="0">
                <a:ln w="10541" cmpd="sng">
                  <a:solidFill>
                    <a:srgbClr val="00B050"/>
                  </a:solidFill>
                  <a:prstDash val="solid"/>
                </a:ln>
                <a:cs typeface="B Koodak" pitchFamily="2" charset="-78"/>
              </a:rPr>
              <a:t>وَ هُدىً وَ رَحْمَةً وَ بُشْرى‏ لِلْمُسْلِمينَ»</a:t>
            </a:r>
            <a:r>
              <a:rPr lang="fa-IR" sz="5400" dirty="0" smtClean="0">
                <a:cs typeface="B Koodak" pitchFamily="2" charset="-78"/>
              </a:rPr>
              <a:t> </a:t>
            </a:r>
            <a:r>
              <a:rPr lang="fa-IR" sz="2000" dirty="0" smtClean="0">
                <a:cs typeface="B Koodak" pitchFamily="2" charset="-78"/>
              </a:rPr>
              <a:t>نحل  16 : 89 </a:t>
            </a:r>
            <a:endParaRPr lang="fa-IR" sz="5400" dirty="0">
              <a:cs typeface="B Koodak" pitchFamily="2" charset="-78"/>
            </a:endParaRPr>
          </a:p>
        </p:txBody>
      </p:sp>
      <p:sp>
        <p:nvSpPr>
          <p:cNvPr id="2" name="Flowchart: Terminator 1"/>
          <p:cNvSpPr/>
          <p:nvPr/>
        </p:nvSpPr>
        <p:spPr>
          <a:xfrm>
            <a:off x="395536" y="4581128"/>
            <a:ext cx="8280920" cy="1584176"/>
          </a:xfrm>
          <a:prstGeom prst="flowChartTerminator">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4800" b="1" dirty="0" smtClean="0"/>
              <a:t>چشمه ای که اتصال به لایتناهی دارد</a:t>
            </a:r>
            <a:endParaRPr lang="fa-IR" sz="4800" b="1" dirty="0"/>
          </a:p>
        </p:txBody>
      </p:sp>
    </p:spTree>
    <p:extLst>
      <p:ext uri="{BB962C8B-B14F-4D97-AF65-F5344CB8AC3E}">
        <p14:creationId xmlns:p14="http://schemas.microsoft.com/office/powerpoint/2010/main" val="800975767"/>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circle(in)">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642918"/>
            <a:ext cx="8858312" cy="5929354"/>
          </a:xfrm>
        </p:spPr>
        <p:txBody>
          <a:bodyPr>
            <a:normAutofit/>
            <a:scene3d>
              <a:camera prst="orthographicFront"/>
              <a:lightRig rig="threePt" dir="t"/>
            </a:scene3d>
            <a:sp3d extrusionH="57150">
              <a:bevelT w="38100" h="38100" prst="relaxedInset"/>
            </a:sp3d>
          </a:bodyPr>
          <a:lstStyle/>
          <a:p>
            <a:pPr algn="r">
              <a:buNone/>
            </a:pPr>
            <a:endParaRPr lang="en-US" b="1" dirty="0">
              <a:ln w="900" cmpd="sng">
                <a:solidFill>
                  <a:srgbClr val="C000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4" name="Down Arrow 3"/>
          <p:cNvSpPr/>
          <p:nvPr/>
        </p:nvSpPr>
        <p:spPr>
          <a:xfrm>
            <a:off x="1500166" y="0"/>
            <a:ext cx="6215106" cy="1428736"/>
          </a:xfrm>
          <a:prstGeom prst="downArrow">
            <a:avLst/>
          </a:prstGeom>
          <a:solidFill>
            <a:schemeClr val="accent6">
              <a:lumMod val="40000"/>
              <a:lumOff val="60000"/>
            </a:schemeClr>
          </a:solidFill>
          <a:scene3d>
            <a:camera prst="orthographicFront"/>
            <a:lightRig rig="threePt" dir="t"/>
          </a:scene3d>
          <a:sp3d>
            <a:bevelT prst="relaxedInset"/>
          </a:sp3d>
        </p:spPr>
        <p:style>
          <a:lnRef idx="2">
            <a:schemeClr val="accent5"/>
          </a:lnRef>
          <a:fillRef idx="1">
            <a:schemeClr val="lt1"/>
          </a:fillRef>
          <a:effectRef idx="0">
            <a:schemeClr val="accent5"/>
          </a:effectRef>
          <a:fontRef idx="minor">
            <a:schemeClr val="dk1"/>
          </a:fontRef>
        </p:style>
        <p:txBody>
          <a:bodyPr rtlCol="1" anchor="ctr">
            <a:sp3d extrusionH="57150">
              <a:bevelT w="38100" h="38100" prst="relaxedInset"/>
            </a:sp3d>
          </a:bodyPr>
          <a:lstStyle/>
          <a:p>
            <a:pPr algn="ctr" rtl="1"/>
            <a:r>
              <a:rPr lang="fa-IR" sz="4400" b="1" dirty="0" smtClean="0">
                <a:ln w="12700">
                  <a:solidFill>
                    <a:srgbClr val="002060"/>
                  </a:solidFill>
                  <a:prstDash val="solid"/>
                </a:ln>
                <a:solidFill>
                  <a:srgbClr val="FFC000"/>
                </a:solidFill>
                <a:effectLst>
                  <a:outerShdw blurRad="41275" dist="20320" dir="1800000" algn="tl" rotWithShape="0">
                    <a:srgbClr val="000000">
                      <a:alpha val="40000"/>
                    </a:srgbClr>
                  </a:outerShdw>
                </a:effectLst>
                <a:cs typeface="B Jadid" pitchFamily="2" charset="-78"/>
              </a:rPr>
              <a:t>جامعیّت قرآن</a:t>
            </a:r>
            <a:endParaRPr lang="fa-IR" sz="4400" b="1" dirty="0">
              <a:ln w="12700">
                <a:solidFill>
                  <a:srgbClr val="002060"/>
                </a:solidFill>
                <a:prstDash val="solid"/>
              </a:ln>
              <a:solidFill>
                <a:srgbClr val="FFC000"/>
              </a:solidFill>
              <a:effectLst>
                <a:outerShdw blurRad="41275" dist="20320" dir="1800000" algn="tl" rotWithShape="0">
                  <a:srgbClr val="000000">
                    <a:alpha val="40000"/>
                  </a:srgbClr>
                </a:outerShdw>
              </a:effectLst>
              <a:cs typeface="B Jadid" pitchFamily="2" charset="-78"/>
            </a:endParaRPr>
          </a:p>
        </p:txBody>
      </p:sp>
      <p:sp>
        <p:nvSpPr>
          <p:cNvPr id="5" name="Rounded Rectangle 4"/>
          <p:cNvSpPr/>
          <p:nvPr/>
        </p:nvSpPr>
        <p:spPr>
          <a:xfrm>
            <a:off x="0" y="1571612"/>
            <a:ext cx="9144000" cy="3153532"/>
          </a:xfrm>
          <a:prstGeom prst="roundRect">
            <a:avLst/>
          </a:prstGeom>
        </p:spPr>
        <p:style>
          <a:lnRef idx="2">
            <a:schemeClr val="accent3"/>
          </a:lnRef>
          <a:fillRef idx="1">
            <a:schemeClr val="lt1"/>
          </a:fillRef>
          <a:effectRef idx="0">
            <a:schemeClr val="accent3"/>
          </a:effectRef>
          <a:fontRef idx="minor">
            <a:schemeClr val="dk1"/>
          </a:fontRef>
        </p:style>
        <p:txBody>
          <a:bodyPr rtlCol="1" anchor="ctr"/>
          <a:lstStyle/>
          <a:p>
            <a:pPr algn="ctr">
              <a:buNone/>
            </a:pPr>
            <a:r>
              <a:rPr lang="fa-IR" sz="4400" b="1" dirty="0" smtClean="0">
                <a:ln w="900" cmpd="sng">
                  <a:solidFill>
                    <a:srgbClr val="C00000">
                      <a:alpha val="55000"/>
                    </a:srgbClr>
                  </a:solidFill>
                  <a:prstDash val="solid"/>
                </a:ln>
                <a:effectLst>
                  <a:glow rad="139700">
                    <a:schemeClr val="accent3">
                      <a:satMod val="175000"/>
                      <a:alpha val="40000"/>
                    </a:schemeClr>
                  </a:glow>
                  <a:innerShdw blurRad="101600" dist="76200" dir="5400000">
                    <a:schemeClr val="accent1">
                      <a:satMod val="190000"/>
                      <a:tint val="100000"/>
                      <a:alpha val="74000"/>
                    </a:schemeClr>
                  </a:innerShdw>
                </a:effectLst>
              </a:rPr>
              <a:t>ظهر و بطن</a:t>
            </a:r>
            <a:r>
              <a:rPr lang="fa-IR" sz="4400" dirty="0" smtClean="0"/>
              <a:t> </a:t>
            </a:r>
          </a:p>
          <a:p>
            <a:pPr algn="r">
              <a:buNone/>
            </a:pPr>
            <a:r>
              <a:rPr lang="fa-IR" dirty="0" smtClean="0"/>
              <a:t>     </a:t>
            </a:r>
            <a:endParaRPr lang="fa-IR" sz="1200" dirty="0" smtClean="0"/>
          </a:p>
          <a:p>
            <a:pPr algn="r">
              <a:buNone/>
            </a:pPr>
            <a:r>
              <a:rPr lang="fa-IR" sz="2000" b="1" dirty="0" smtClean="0">
                <a:ln w="17780" cmpd="sng">
                  <a:solidFill>
                    <a:srgbClr val="00B0F0"/>
                  </a:solidFill>
                  <a:prstDash val="solid"/>
                  <a:miter lim="800000"/>
                </a:ln>
                <a:solidFill>
                  <a:srgbClr val="FFC000"/>
                </a:solidFill>
                <a:effectLst>
                  <a:outerShdw blurRad="50800" algn="tl" rotWithShape="0">
                    <a:srgbClr val="000000"/>
                  </a:outerShdw>
                </a:effectLst>
              </a:rPr>
              <a:t>رسول گرامی إسلام </a:t>
            </a:r>
            <a:r>
              <a:rPr lang="fa-IR" sz="1600" b="1" dirty="0" smtClean="0">
                <a:ln w="17780" cmpd="sng">
                  <a:solidFill>
                    <a:srgbClr val="00B0F0"/>
                  </a:solidFill>
                  <a:prstDash val="solid"/>
                  <a:miter lim="800000"/>
                </a:ln>
                <a:solidFill>
                  <a:srgbClr val="FFC000"/>
                </a:solidFill>
                <a:effectLst>
                  <a:outerShdw blurRad="50800" algn="tl" rotWithShape="0">
                    <a:srgbClr val="000000"/>
                  </a:outerShdw>
                </a:effectLst>
              </a:rPr>
              <a:t>صلی الله علیه و آله</a:t>
            </a:r>
            <a:r>
              <a:rPr lang="fa-IR" sz="3200" b="1" dirty="0" smtClean="0">
                <a:ln w="17780" cmpd="sng">
                  <a:solidFill>
                    <a:srgbClr val="00B0F0"/>
                  </a:solidFill>
                  <a:prstDash val="solid"/>
                  <a:miter lim="800000"/>
                </a:ln>
                <a:solidFill>
                  <a:srgbClr val="FFC000"/>
                </a:solidFill>
                <a:effectLst>
                  <a:outerShdw blurRad="50800" algn="tl" rotWithShape="0">
                    <a:srgbClr val="000000"/>
                  </a:outerShdw>
                </a:effectLst>
              </a:rPr>
              <a:t> </a:t>
            </a:r>
            <a:r>
              <a:rPr lang="fa-IR" sz="2000" b="1" dirty="0" smtClean="0">
                <a:ln w="17780" cmpd="sng">
                  <a:solidFill>
                    <a:srgbClr val="00B0F0"/>
                  </a:solidFill>
                  <a:prstDash val="solid"/>
                  <a:miter lim="800000"/>
                </a:ln>
                <a:solidFill>
                  <a:srgbClr val="FFC000"/>
                </a:solidFill>
                <a:effectLst>
                  <a:outerShdw blurRad="50800" algn="tl" rotWithShape="0">
                    <a:srgbClr val="000000"/>
                  </a:outerShdw>
                </a:effectLst>
              </a:rPr>
              <a:t>:</a:t>
            </a:r>
            <a:r>
              <a:rPr lang="fa-IR" sz="4400" b="1" dirty="0" smtClean="0">
                <a:ln w="17780" cmpd="sng">
                  <a:solidFill>
                    <a:srgbClr val="00B0F0"/>
                  </a:solidFill>
                  <a:prstDash val="solid"/>
                  <a:miter lim="800000"/>
                </a:ln>
                <a:solidFill>
                  <a:srgbClr val="FFC000"/>
                </a:solidFill>
                <a:effectLst>
                  <a:outerShdw blurRad="50800" algn="tl" rotWithShape="0">
                    <a:srgbClr val="000000"/>
                  </a:outerShdw>
                </a:effectLst>
              </a:rPr>
              <a:t>      </a:t>
            </a:r>
            <a:endParaRPr lang="fa-IR" sz="4800" dirty="0" smtClean="0">
              <a:ln w="17780" cmpd="sng">
                <a:solidFill>
                  <a:srgbClr val="00B0F0"/>
                </a:solidFill>
                <a:prstDash val="solid"/>
                <a:miter lim="800000"/>
              </a:ln>
              <a:solidFill>
                <a:srgbClr val="FFC000"/>
              </a:solidFill>
            </a:endParaRPr>
          </a:p>
          <a:p>
            <a:pPr algn="ctr" rtl="1">
              <a:buNone/>
            </a:pPr>
            <a:r>
              <a:rPr lang="fa-IR" sz="4800" dirty="0" smtClean="0">
                <a:ln w="18415" cmpd="sng">
                  <a:solidFill>
                    <a:srgbClr val="00B050"/>
                  </a:solidFill>
                  <a:prstDash val="solid"/>
                </a:ln>
                <a:effectLst>
                  <a:outerShdw blurRad="63500" dir="3600000" algn="tl" rotWithShape="0">
                    <a:srgbClr val="000000">
                      <a:alpha val="70000"/>
                    </a:srgbClr>
                  </a:outerShdw>
                </a:effectLst>
                <a:cs typeface="B Ferdosi" pitchFamily="2" charset="-78"/>
              </a:rPr>
              <a:t>« ما مِن القرانِ آیةٌ إلاّ و لها ظَهرٌ و بَطنٌ »</a:t>
            </a:r>
            <a:r>
              <a:rPr lang="en-US" sz="4800" dirty="0" smtClean="0">
                <a:cs typeface="B Ferdosi" pitchFamily="2" charset="-78"/>
              </a:rPr>
              <a:t> </a:t>
            </a:r>
            <a:r>
              <a:rPr lang="ar-SA" sz="3600" dirty="0" smtClean="0">
                <a:cs typeface="B Ferdosi" pitchFamily="2" charset="-78"/>
              </a:rPr>
              <a:t> </a:t>
            </a:r>
            <a:r>
              <a:rPr lang="fa-IR" sz="3600" dirty="0" smtClean="0">
                <a:cs typeface="B Ferdosi" pitchFamily="2" charset="-78"/>
              </a:rPr>
              <a:t> </a:t>
            </a:r>
            <a:endParaRPr lang="en-US" sz="3600" dirty="0" smtClean="0">
              <a:cs typeface="B Ferdosi" pitchFamily="2" charset="-78"/>
            </a:endParaRPr>
          </a:p>
          <a:p>
            <a:pPr>
              <a:buNone/>
            </a:pPr>
            <a:r>
              <a:rPr lang="fa-IR" sz="1400" dirty="0" smtClean="0">
                <a:cs typeface="B Ferdosi" pitchFamily="2" charset="-78"/>
              </a:rPr>
              <a:t>                                                      تفسیر عیاشی ج 1 ص 11</a:t>
            </a:r>
            <a:r>
              <a:rPr lang="en-US" sz="1400" dirty="0" smtClean="0">
                <a:cs typeface="B Ferdosi" pitchFamily="2" charset="-78"/>
              </a:rPr>
              <a:t> </a:t>
            </a:r>
          </a:p>
        </p:txBody>
      </p:sp>
      <p:sp>
        <p:nvSpPr>
          <p:cNvPr id="2" name="Rounded Rectangle 1"/>
          <p:cNvSpPr/>
          <p:nvPr/>
        </p:nvSpPr>
        <p:spPr>
          <a:xfrm>
            <a:off x="323528" y="4869160"/>
            <a:ext cx="8640960" cy="1656184"/>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a-IR" sz="4800" b="1" dirty="0" smtClean="0">
              <a:cs typeface="B Koodak" pitchFamily="2" charset="-78"/>
            </a:endParaRPr>
          </a:p>
          <a:p>
            <a:pPr algn="ctr"/>
            <a:r>
              <a:rPr lang="fa-IR" sz="4800" b="1" dirty="0" smtClean="0">
                <a:cs typeface="B Koodak" pitchFamily="2" charset="-78"/>
              </a:rPr>
              <a:t>علم </a:t>
            </a:r>
            <a:r>
              <a:rPr lang="fa-IR" sz="4800" b="1" dirty="0">
                <a:cs typeface="B Koodak" pitchFamily="2" charset="-78"/>
              </a:rPr>
              <a:t>تفسیر مربوط به </a:t>
            </a:r>
            <a:r>
              <a:rPr lang="fa-IR" sz="4800" b="1" dirty="0">
                <a:ln w="18415" cmpd="sng">
                  <a:solidFill>
                    <a:srgbClr val="00B0F0"/>
                  </a:solidFill>
                  <a:prstDash val="solid"/>
                </a:ln>
                <a:effectLst>
                  <a:outerShdw blurRad="63500" dir="3600000" algn="tl" rotWithShape="0">
                    <a:srgbClr val="000000">
                      <a:alpha val="70000"/>
                    </a:srgbClr>
                  </a:outerShdw>
                </a:effectLst>
                <a:cs typeface="B Koodak" pitchFamily="2" charset="-78"/>
              </a:rPr>
              <a:t>ظهر</a:t>
            </a:r>
            <a:r>
              <a:rPr lang="fa-IR" sz="4800" b="1" dirty="0">
                <a:cs typeface="B Koodak" pitchFamily="2" charset="-78"/>
              </a:rPr>
              <a:t> و علم </a:t>
            </a:r>
            <a:r>
              <a:rPr lang="fa-IR" sz="4400" b="1" dirty="0">
                <a:cs typeface="B Koodak" pitchFamily="2" charset="-78"/>
              </a:rPr>
              <a:t>تأویل</a:t>
            </a:r>
            <a:r>
              <a:rPr lang="fa-IR" sz="4800" b="1" dirty="0">
                <a:cs typeface="B Koodak" pitchFamily="2" charset="-78"/>
              </a:rPr>
              <a:t> مربوط به </a:t>
            </a:r>
            <a:r>
              <a:rPr lang="fa-IR" sz="4800" b="1" dirty="0">
                <a:ln w="18415" cmpd="sng">
                  <a:solidFill>
                    <a:srgbClr val="00B0F0"/>
                  </a:solidFill>
                  <a:prstDash val="solid"/>
                </a:ln>
                <a:effectLst>
                  <a:outerShdw blurRad="63500" dir="3600000" algn="tl" rotWithShape="0">
                    <a:srgbClr val="000000">
                      <a:alpha val="70000"/>
                    </a:srgbClr>
                  </a:outerShdw>
                </a:effectLst>
                <a:cs typeface="B Koodak" pitchFamily="2" charset="-78"/>
              </a:rPr>
              <a:t>بطنِ </a:t>
            </a:r>
            <a:r>
              <a:rPr lang="fa-IR" sz="4800" b="1" dirty="0">
                <a:cs typeface="B Koodak" pitchFamily="2" charset="-78"/>
              </a:rPr>
              <a:t>قران می باشد.</a:t>
            </a:r>
            <a:r>
              <a:rPr lang="en-US" sz="2000" b="1" dirty="0">
                <a:cs typeface="B Koodak" pitchFamily="2" charset="-78"/>
              </a:rPr>
              <a:t> </a:t>
            </a:r>
            <a:endParaRPr lang="en-US" sz="2000" b="1" dirty="0">
              <a:ln w="900" cmpd="sng">
                <a:solidFill>
                  <a:srgbClr val="C000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B Koodak" pitchFamily="2" charset="-78"/>
            </a:endParaRPr>
          </a:p>
          <a:p>
            <a:pPr algn="ctr"/>
            <a:endParaRPr lang="iu-Latn-CA" sz="4400" dirty="0">
              <a:cs typeface="B Koodak" pitchFamily="2" charset="-78"/>
            </a:endParaRPr>
          </a:p>
        </p:txBody>
      </p:sp>
    </p:spTree>
    <p:extLst>
      <p:ext uri="{BB962C8B-B14F-4D97-AF65-F5344CB8AC3E}">
        <p14:creationId xmlns:p14="http://schemas.microsoft.com/office/powerpoint/2010/main" val="706093782"/>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randombar(horizontal)">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fade">
                                      <p:cBhvr>
                                        <p:cTn id="30" dur="1000"/>
                                        <p:tgtEl>
                                          <p:spTgt spid="2"/>
                                        </p:tgtEl>
                                      </p:cBhvr>
                                    </p:animEffect>
                                    <p:anim calcmode="lin" valueType="num">
                                      <p:cBhvr>
                                        <p:cTn id="31" dur="1000" fill="hold"/>
                                        <p:tgtEl>
                                          <p:spTgt spid="2"/>
                                        </p:tgtEl>
                                        <p:attrNameLst>
                                          <p:attrName>ppt_x</p:attrName>
                                        </p:attrNameLst>
                                      </p:cBhvr>
                                      <p:tavLst>
                                        <p:tav tm="0">
                                          <p:val>
                                            <p:strVal val="#ppt_x"/>
                                          </p:val>
                                        </p:tav>
                                        <p:tav tm="100000">
                                          <p:val>
                                            <p:strVal val="#ppt_x"/>
                                          </p:val>
                                        </p:tav>
                                      </p:tavLst>
                                    </p:anim>
                                    <p:anim calcmode="lin" valueType="num">
                                      <p:cBhvr>
                                        <p:cTn id="3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p:spPr>
        <p:style>
          <a:lnRef idx="1">
            <a:schemeClr val="accent5"/>
          </a:lnRef>
          <a:fillRef idx="2">
            <a:schemeClr val="accent5"/>
          </a:fillRef>
          <a:effectRef idx="1">
            <a:schemeClr val="accent5"/>
          </a:effectRef>
          <a:fontRef idx="minor">
            <a:schemeClr val="dk1"/>
          </a:fontRef>
        </p:style>
        <p:txBody>
          <a:bodyPr>
            <a:noAutofit/>
          </a:bodyPr>
          <a:lstStyle/>
          <a:p>
            <a:r>
              <a:rPr lang="fa-IR" sz="8000" b="1" dirty="0" smtClean="0"/>
              <a:t>قرآن دریا است</a:t>
            </a:r>
            <a:endParaRPr lang="fa-IR" sz="8000" b="1" dirty="0"/>
          </a:p>
        </p:txBody>
      </p:sp>
      <p:sp>
        <p:nvSpPr>
          <p:cNvPr id="3" name="Content Placeholder 2"/>
          <p:cNvSpPr>
            <a:spLocks noGrp="1"/>
          </p:cNvSpPr>
          <p:nvPr>
            <p:ph idx="1"/>
          </p:nvPr>
        </p:nvSpPr>
        <p:spPr>
          <a:ln w="76200"/>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pPr marL="0" indent="0" algn="ctr">
              <a:buNone/>
            </a:pPr>
            <a:endParaRPr lang="fa-IR" sz="7200" b="1" dirty="0" smtClean="0"/>
          </a:p>
          <a:p>
            <a:pPr marL="0" indent="0" algn="ctr">
              <a:buNone/>
            </a:pPr>
            <a:r>
              <a:rPr lang="fa-IR" sz="7200" b="1" dirty="0"/>
              <a:t> </a:t>
            </a:r>
            <a:r>
              <a:rPr lang="fa-IR" sz="7200" b="1" dirty="0" smtClean="0"/>
              <a:t>ظاهر قرآن قابل دسترسی برای    همگان می باشد و باطن قرآن را تنها غواصان ماهر می توانند کشف کنند</a:t>
            </a:r>
          </a:p>
          <a:p>
            <a:pPr marL="0" indent="0" algn="ctr">
              <a:buNone/>
            </a:pPr>
            <a:r>
              <a:rPr lang="fa-IR" sz="7200" b="1" dirty="0" smtClean="0">
                <a:ln>
                  <a:solidFill>
                    <a:sysClr val="windowText" lastClr="000000"/>
                  </a:solidFill>
                </a:ln>
                <a:solidFill>
                  <a:srgbClr val="FF0000"/>
                </a:solidFill>
              </a:rPr>
              <a:t>براستی غواصان این دریا چه کسانی  هستند؟؟؟؟</a:t>
            </a:r>
            <a:endParaRPr lang="fa-IR" sz="7200" b="1" dirty="0">
              <a:ln>
                <a:solidFill>
                  <a:sysClr val="windowText" lastClr="000000"/>
                </a:solidFill>
              </a:ln>
              <a:solidFill>
                <a:srgbClr val="FF0000"/>
              </a:solidFill>
            </a:endParaRPr>
          </a:p>
        </p:txBody>
      </p:sp>
    </p:spTree>
    <p:extLst>
      <p:ext uri="{BB962C8B-B14F-4D97-AF65-F5344CB8AC3E}">
        <p14:creationId xmlns:p14="http://schemas.microsoft.com/office/powerpoint/2010/main" val="4036729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429420"/>
          </a:xfrm>
        </p:spPr>
        <p:txBody>
          <a:bodyPr>
            <a:normAutofit/>
            <a:scene3d>
              <a:camera prst="orthographicFront"/>
              <a:lightRig rig="threePt" dir="t"/>
            </a:scene3d>
            <a:sp3d extrusionH="57150">
              <a:bevelT w="38100" h="38100" prst="relaxedInset"/>
            </a:sp3d>
          </a:bodyPr>
          <a:lstStyle/>
          <a:p>
            <a:pPr algn="ctr"/>
            <a:endParaRPr lang="fa-IR" sz="4800" b="1" dirty="0" smtClean="0"/>
          </a:p>
          <a:p>
            <a:pPr algn="ctr"/>
            <a:r>
              <a:rPr lang="fa-IR" sz="4800" b="1" dirty="0" smtClean="0"/>
              <a:t>نقش معصومین در تبیین بطن قرآن</a:t>
            </a:r>
          </a:p>
          <a:p>
            <a:pPr marL="0" indent="0" algn="ctr">
              <a:buNone/>
            </a:pPr>
            <a:endParaRPr lang="fa-IR" sz="4800" b="1" dirty="0"/>
          </a:p>
        </p:txBody>
      </p:sp>
      <p:sp>
        <p:nvSpPr>
          <p:cNvPr id="5" name="Rounded Rectangle 4"/>
          <p:cNvSpPr/>
          <p:nvPr/>
        </p:nvSpPr>
        <p:spPr>
          <a:xfrm>
            <a:off x="428596" y="2428868"/>
            <a:ext cx="8215370" cy="2357454"/>
          </a:xfrm>
          <a:prstGeom prst="roundRect">
            <a:avLst/>
          </a:prstGeom>
        </p:spPr>
        <p:style>
          <a:lnRef idx="2">
            <a:schemeClr val="accent6"/>
          </a:lnRef>
          <a:fillRef idx="1">
            <a:schemeClr val="lt1"/>
          </a:fillRef>
          <a:effectRef idx="0">
            <a:schemeClr val="accent6"/>
          </a:effectRef>
          <a:fontRef idx="minor">
            <a:schemeClr val="dk1"/>
          </a:fontRef>
        </p:style>
        <p:txBody>
          <a:bodyPr rtlCol="1" anchor="ctr">
            <a:scene3d>
              <a:camera prst="orthographicFront"/>
              <a:lightRig rig="threePt" dir="t"/>
            </a:scene3d>
            <a:sp3d extrusionH="57150">
              <a:bevelT w="38100" h="38100" prst="relaxedInset"/>
            </a:sp3d>
          </a:bodyPr>
          <a:lstStyle/>
          <a:p>
            <a:pPr algn="ctr" rtl="1">
              <a:buNone/>
            </a:pPr>
            <a:r>
              <a:rPr lang="fa-IR" sz="4800" dirty="0" smtClean="0">
                <a:ln w="18415" cmpd="sng">
                  <a:solidFill>
                    <a:srgbClr val="00B050"/>
                  </a:solidFill>
                  <a:prstDash val="solid"/>
                </a:ln>
                <a:solidFill>
                  <a:srgbClr val="FFC000"/>
                </a:solidFill>
                <a:effectLst>
                  <a:outerShdw blurRad="63500" dir="3600000" algn="tl" rotWithShape="0">
                    <a:srgbClr val="000000">
                      <a:alpha val="70000"/>
                    </a:srgbClr>
                  </a:outerShdw>
                </a:effectLst>
              </a:rPr>
              <a:t>لازمه وجود بطن برای قران ضرورت وجود معصوم در هر زمان می باشد</a:t>
            </a:r>
            <a:endParaRPr lang="en-US" sz="4800" dirty="0" smtClean="0">
              <a:ln w="18415" cmpd="sng">
                <a:solidFill>
                  <a:srgbClr val="00B050"/>
                </a:solidFill>
                <a:prstDash val="solid"/>
              </a:ln>
              <a:solidFill>
                <a:srgbClr val="FFC000"/>
              </a:solidFill>
              <a:effectLst>
                <a:outerShdw blurRad="63500" dir="3600000" algn="tl" rotWithShape="0">
                  <a:srgbClr val="000000">
                    <a:alpha val="70000"/>
                  </a:srgbClr>
                </a:outerShdw>
              </a:effectLst>
            </a:endParaRPr>
          </a:p>
          <a:p>
            <a:endParaRPr lang="fa-IR" dirty="0"/>
          </a:p>
        </p:txBody>
      </p:sp>
      <p:sp>
        <p:nvSpPr>
          <p:cNvPr id="6" name="Rounded Rectangle 5"/>
          <p:cNvSpPr/>
          <p:nvPr/>
        </p:nvSpPr>
        <p:spPr>
          <a:xfrm>
            <a:off x="428596" y="5000636"/>
            <a:ext cx="8286808" cy="1643074"/>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fa-IR" sz="3200" b="1" dirty="0" smtClean="0">
                <a:ln w="18000">
                  <a:solidFill>
                    <a:schemeClr val="accent6"/>
                  </a:solidFill>
                  <a:prstDash val="solid"/>
                  <a:miter lim="800000"/>
                </a:ln>
                <a:solidFill>
                  <a:schemeClr val="accent6"/>
                </a:solidFill>
                <a:effectLst>
                  <a:outerShdw blurRad="25500" dist="23000" dir="7020000" algn="tl">
                    <a:srgbClr val="000000">
                      <a:alpha val="50000"/>
                    </a:srgbClr>
                  </a:outerShdw>
                </a:effectLst>
                <a:cs typeface="B Kamran Outline" pitchFamily="2" charset="-78"/>
              </a:rPr>
              <a:t>نکته :</a:t>
            </a:r>
            <a:r>
              <a:rPr lang="fa-IR" sz="3200" b="1" dirty="0" smtClean="0">
                <a:ln w="18000">
                  <a:solidFill>
                    <a:srgbClr val="002060"/>
                  </a:solidFill>
                  <a:prstDash val="solid"/>
                  <a:miter lim="800000"/>
                </a:ln>
                <a:solidFill>
                  <a:srgbClr val="00B050"/>
                </a:solidFill>
                <a:effectLst>
                  <a:outerShdw blurRad="25500" dist="23000" dir="7020000" algn="tl">
                    <a:srgbClr val="000000">
                      <a:alpha val="50000"/>
                    </a:srgbClr>
                  </a:outerShdw>
                </a:effectLst>
                <a:cs typeface="B Kamran Outline" pitchFamily="2" charset="-78"/>
              </a:rPr>
              <a:t> روایات معصومین </a:t>
            </a:r>
            <a:r>
              <a:rPr lang="fa-IR" sz="2000" b="1" dirty="0" smtClean="0">
                <a:ln w="18000">
                  <a:solidFill>
                    <a:srgbClr val="002060"/>
                  </a:solidFill>
                  <a:prstDash val="solid"/>
                  <a:miter lim="800000"/>
                </a:ln>
                <a:solidFill>
                  <a:srgbClr val="00B050"/>
                </a:solidFill>
                <a:effectLst>
                  <a:outerShdw blurRad="25500" dist="23000" dir="7020000" algn="tl">
                    <a:srgbClr val="000000">
                      <a:alpha val="50000"/>
                    </a:srgbClr>
                  </a:outerShdw>
                </a:effectLst>
                <a:cs typeface="B Kamran Outline" pitchFamily="2" charset="-78"/>
              </a:rPr>
              <a:t>علیهم السلام </a:t>
            </a:r>
            <a:r>
              <a:rPr lang="fa-IR" sz="3200" b="1" dirty="0" smtClean="0">
                <a:ln w="18000">
                  <a:solidFill>
                    <a:srgbClr val="002060"/>
                  </a:solidFill>
                  <a:prstDash val="solid"/>
                  <a:miter lim="800000"/>
                </a:ln>
                <a:solidFill>
                  <a:srgbClr val="00B050"/>
                </a:solidFill>
                <a:effectLst>
                  <a:outerShdw blurRad="25500" dist="23000" dir="7020000" algn="tl">
                    <a:srgbClr val="000000">
                      <a:alpha val="50000"/>
                    </a:srgbClr>
                  </a:outerShdw>
                </a:effectLst>
                <a:cs typeface="B Kamran Outline" pitchFamily="2" charset="-78"/>
              </a:rPr>
              <a:t>در مورد آیات، نقش مفتاح را إیفاء می کند یعنی پرده از نهان آیات برمی دارد.</a:t>
            </a:r>
            <a:endParaRPr lang="fa-IR" sz="3200" b="1" dirty="0">
              <a:ln w="18000">
                <a:solidFill>
                  <a:srgbClr val="002060"/>
                </a:solidFill>
                <a:prstDash val="solid"/>
                <a:miter lim="800000"/>
              </a:ln>
              <a:solidFill>
                <a:srgbClr val="00B050"/>
              </a:solidFill>
              <a:effectLst>
                <a:outerShdw blurRad="25500" dist="23000" dir="7020000" algn="tl">
                  <a:srgbClr val="000000">
                    <a:alpha val="50000"/>
                  </a:srgbClr>
                </a:outerShdw>
              </a:effectLst>
              <a:cs typeface="B Kamran Outline" pitchFamily="2" charset="-78"/>
            </a:endParaRPr>
          </a:p>
        </p:txBody>
      </p:sp>
    </p:spTree>
    <p:extLst>
      <p:ext uri="{BB962C8B-B14F-4D97-AF65-F5344CB8AC3E}">
        <p14:creationId xmlns:p14="http://schemas.microsoft.com/office/powerpoint/2010/main" val="176830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290"/>
            <a:ext cx="8858312" cy="6643710"/>
          </a:xfrm>
          <a:blipFill>
            <a:blip r:embed="rId2">
              <a:duotone>
                <a:schemeClr val="accent2">
                  <a:shade val="45000"/>
                  <a:satMod val="135000"/>
                </a:schemeClr>
                <a:prstClr val="white"/>
              </a:duotone>
            </a:blip>
            <a:tile tx="0" ty="0" sx="100000" sy="100000" flip="none" algn="tl"/>
          </a:blipFill>
        </p:spPr>
        <p:txBody>
          <a:bodyPr>
            <a:normAutofit/>
          </a:bodyPr>
          <a:lstStyle/>
          <a:p>
            <a:pPr algn="r">
              <a:buNone/>
            </a:pPr>
            <a:endParaRPr lang="fa-IR" sz="4000" b="1" dirty="0" smtClean="0">
              <a:ln w="17780" cmpd="sng">
                <a:solidFill>
                  <a:srgbClr val="002060"/>
                </a:solidFill>
                <a:prstDash val="solid"/>
                <a:miter lim="800000"/>
              </a:ln>
              <a:gradFill>
                <a:gsLst>
                  <a:gs pos="10000">
                    <a:schemeClr val="accent1">
                      <a:tint val="63000"/>
                      <a:sat val="105000"/>
                    </a:schemeClr>
                  </a:gs>
                  <a:gs pos="90000">
                    <a:schemeClr val="accent1">
                      <a:shade val="50000"/>
                      <a:satMod val="100000"/>
                    </a:schemeClr>
                  </a:gs>
                </a:gsLst>
                <a:lin ang="5400000"/>
              </a:gradFill>
              <a:effectLst>
                <a:glow rad="63500">
                  <a:schemeClr val="accent2">
                    <a:satMod val="175000"/>
                    <a:alpha val="40000"/>
                  </a:schemeClr>
                </a:glow>
                <a:outerShdw blurRad="55000" dist="50800" dir="5400000" algn="tl">
                  <a:srgbClr val="000000">
                    <a:alpha val="33000"/>
                  </a:srgbClr>
                </a:outerShdw>
              </a:effectLst>
            </a:endParaRPr>
          </a:p>
          <a:p>
            <a:pPr algn="r">
              <a:buNone/>
            </a:pPr>
            <a:r>
              <a:rPr lang="fa-IR" sz="4000" b="1" dirty="0" smtClean="0">
                <a:ln w="17780" cmpd="sng">
                  <a:solidFill>
                    <a:srgbClr val="002060"/>
                  </a:solidFill>
                  <a:prstDash val="solid"/>
                  <a:miter lim="800000"/>
                </a:ln>
                <a:gradFill>
                  <a:gsLst>
                    <a:gs pos="10000">
                      <a:schemeClr val="accent1">
                        <a:tint val="63000"/>
                        <a:sat val="105000"/>
                      </a:schemeClr>
                    </a:gs>
                    <a:gs pos="90000">
                      <a:schemeClr val="accent1">
                        <a:shade val="50000"/>
                        <a:satMod val="100000"/>
                      </a:schemeClr>
                    </a:gs>
                  </a:gsLst>
                  <a:lin ang="5400000"/>
                </a:gradFill>
                <a:effectLst>
                  <a:glow rad="63500">
                    <a:schemeClr val="accent2">
                      <a:satMod val="175000"/>
                      <a:alpha val="40000"/>
                    </a:schemeClr>
                  </a:glow>
                  <a:outerShdw blurRad="55000" dist="50800" dir="5400000" algn="tl">
                    <a:srgbClr val="000000">
                      <a:alpha val="33000"/>
                    </a:srgbClr>
                  </a:outerShdw>
                </a:effectLst>
              </a:rPr>
              <a:t>  </a:t>
            </a:r>
          </a:p>
          <a:p>
            <a:pPr algn="r">
              <a:buNone/>
            </a:pPr>
            <a:r>
              <a:rPr lang="fa-IR" sz="4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fa-IR" dirty="0" smtClean="0">
              <a:ln w="18415" cmpd="sng">
                <a:solidFill>
                  <a:srgbClr val="002060"/>
                </a:solidFill>
                <a:prstDash val="solid"/>
              </a:ln>
              <a:solidFill>
                <a:srgbClr val="FFFFFF"/>
              </a:solidFill>
              <a:effectLst>
                <a:outerShdw blurRad="63500" dir="3600000" algn="tl" rotWithShape="0">
                  <a:srgbClr val="000000">
                    <a:alpha val="70000"/>
                  </a:srgbClr>
                </a:outerShdw>
              </a:effectLst>
            </a:endParaRPr>
          </a:p>
        </p:txBody>
      </p:sp>
      <p:sp>
        <p:nvSpPr>
          <p:cNvPr id="4" name="Flowchart: Stored Data 3"/>
          <p:cNvSpPr/>
          <p:nvPr/>
        </p:nvSpPr>
        <p:spPr>
          <a:xfrm>
            <a:off x="0" y="1714488"/>
            <a:ext cx="7215206" cy="1500198"/>
          </a:xfrm>
          <a:prstGeom prst="flowChartOnlineStorage">
            <a:avLst/>
          </a:prstGeom>
          <a:scene3d>
            <a:camera prst="orthographicFront"/>
            <a:lightRig rig="threePt" dir="t"/>
          </a:scene3d>
          <a:sp3d>
            <a:bevelT prst="slope"/>
          </a:sp3d>
        </p:spPr>
        <p:style>
          <a:lnRef idx="2">
            <a:schemeClr val="accent5"/>
          </a:lnRef>
          <a:fillRef idx="1">
            <a:schemeClr val="lt1"/>
          </a:fillRef>
          <a:effectRef idx="0">
            <a:schemeClr val="accent5"/>
          </a:effectRef>
          <a:fontRef idx="minor">
            <a:schemeClr val="dk1"/>
          </a:fontRef>
        </p:style>
        <p:txBody>
          <a:bodyPr rtlCol="1" anchor="ctr"/>
          <a:lstStyle/>
          <a:p>
            <a:pPr algn="ctr"/>
            <a:r>
              <a:rPr lang="fa-IR" sz="2800" dirty="0" smtClean="0">
                <a:ln w="18415" cmpd="sng">
                  <a:solidFill>
                    <a:srgbClr val="002060"/>
                  </a:solidFill>
                  <a:prstDash val="solid"/>
                </a:ln>
                <a:solidFill>
                  <a:srgbClr val="002060"/>
                </a:solidFill>
                <a:effectLst>
                  <a:outerShdw blurRad="63500" dir="3600000" algn="tl" rotWithShape="0">
                    <a:srgbClr val="000000">
                      <a:alpha val="70000"/>
                    </a:srgbClr>
                  </a:outerShdw>
                </a:effectLst>
                <a:cs typeface="B Koodak" pitchFamily="2" charset="-78"/>
              </a:rPr>
              <a:t>واضح ساختن،نرم کردن،پرده برداشتن،با دقت چیزی را بررسی نمودن</a:t>
            </a:r>
            <a:endParaRPr lang="fa-IR" sz="2800" dirty="0">
              <a:ln w="18415" cmpd="sng">
                <a:solidFill>
                  <a:srgbClr val="002060"/>
                </a:solidFill>
                <a:prstDash val="solid"/>
              </a:ln>
              <a:solidFill>
                <a:srgbClr val="002060"/>
              </a:solidFill>
              <a:effectLst>
                <a:outerShdw blurRad="63500" dir="3600000" algn="tl" rotWithShape="0">
                  <a:srgbClr val="000000">
                    <a:alpha val="70000"/>
                  </a:srgbClr>
                </a:outerShdw>
              </a:effectLst>
              <a:cs typeface="B Koodak" pitchFamily="2" charset="-78"/>
            </a:endParaRPr>
          </a:p>
        </p:txBody>
      </p:sp>
      <p:sp>
        <p:nvSpPr>
          <p:cNvPr id="5" name="Rounded Rectangle 4"/>
          <p:cNvSpPr/>
          <p:nvPr/>
        </p:nvSpPr>
        <p:spPr>
          <a:xfrm>
            <a:off x="7215206" y="1714488"/>
            <a:ext cx="1928794" cy="1428760"/>
          </a:xfrm>
          <a:prstGeom prst="roundRect">
            <a:avLst/>
          </a:prstGeom>
          <a:scene3d>
            <a:camera prst="orthographicFront"/>
            <a:lightRig rig="threePt" dir="t"/>
          </a:scene3d>
          <a:sp3d>
            <a:bevelT prst="angle"/>
          </a:sp3d>
        </p:spPr>
        <p:style>
          <a:lnRef idx="2">
            <a:schemeClr val="accent6"/>
          </a:lnRef>
          <a:fillRef idx="1">
            <a:schemeClr val="lt1"/>
          </a:fillRef>
          <a:effectRef idx="0">
            <a:schemeClr val="accent6"/>
          </a:effectRef>
          <a:fontRef idx="minor">
            <a:schemeClr val="dk1"/>
          </a:fontRef>
        </p:style>
        <p:txBody>
          <a:bodyPr rtlCol="1" anchor="ctr"/>
          <a:lstStyle/>
          <a:p>
            <a:pPr algn="r" rtl="1"/>
            <a:r>
              <a:rPr lang="fa-IR" sz="2800" dirty="0" smtClean="0">
                <a:ln w="18415" cmpd="sng">
                  <a:solidFill>
                    <a:srgbClr val="002060"/>
                  </a:solidFill>
                  <a:prstDash val="solid"/>
                </a:ln>
                <a:solidFill>
                  <a:srgbClr val="002060"/>
                </a:solidFill>
                <a:effectLst>
                  <a:outerShdw blurRad="63500" dir="3600000" algn="tl" rotWithShape="0">
                    <a:srgbClr val="000000">
                      <a:alpha val="70000"/>
                    </a:srgbClr>
                  </a:outerShdw>
                </a:effectLst>
                <a:cs typeface="B Jadid" pitchFamily="2" charset="-78"/>
              </a:rPr>
              <a:t>تفسیر در لغت :</a:t>
            </a:r>
            <a:endParaRPr lang="fa-IR" sz="2800" dirty="0">
              <a:ln w="18415" cmpd="sng">
                <a:solidFill>
                  <a:srgbClr val="002060"/>
                </a:solidFill>
                <a:prstDash val="solid"/>
              </a:ln>
              <a:solidFill>
                <a:srgbClr val="002060"/>
              </a:solidFill>
              <a:effectLst>
                <a:outerShdw blurRad="63500" dir="3600000" algn="tl" rotWithShape="0">
                  <a:srgbClr val="000000">
                    <a:alpha val="70000"/>
                  </a:srgbClr>
                </a:outerShdw>
              </a:effectLst>
              <a:cs typeface="B Jadid" pitchFamily="2" charset="-78"/>
            </a:endParaRPr>
          </a:p>
        </p:txBody>
      </p:sp>
      <p:sp>
        <p:nvSpPr>
          <p:cNvPr id="6" name="Rounded Rectangle 5"/>
          <p:cNvSpPr/>
          <p:nvPr/>
        </p:nvSpPr>
        <p:spPr>
          <a:xfrm>
            <a:off x="7215206" y="3643314"/>
            <a:ext cx="1928794" cy="1428760"/>
          </a:xfrm>
          <a:prstGeom prst="roundRect">
            <a:avLst/>
          </a:prstGeom>
          <a:scene3d>
            <a:camera prst="orthographicFront"/>
            <a:lightRig rig="threePt" dir="t"/>
          </a:scene3d>
          <a:sp3d>
            <a:bevelT prst="angle"/>
          </a:sp3d>
        </p:spPr>
        <p:style>
          <a:lnRef idx="2">
            <a:schemeClr val="accent6"/>
          </a:lnRef>
          <a:fillRef idx="1">
            <a:schemeClr val="lt1"/>
          </a:fillRef>
          <a:effectRef idx="0">
            <a:schemeClr val="accent6"/>
          </a:effectRef>
          <a:fontRef idx="minor">
            <a:schemeClr val="dk1"/>
          </a:fontRef>
        </p:style>
        <p:txBody>
          <a:bodyPr rtlCol="1"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2400" b="1" dirty="0" smtClean="0">
                <a:ln w="11430">
                  <a:solidFill>
                    <a:sysClr val="windowText" lastClr="000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cs typeface="B Jadid" pitchFamily="2" charset="-78"/>
              </a:rPr>
              <a:t>تفسیر در إصطلاح :</a:t>
            </a:r>
            <a:endParaRPr lang="fa-IR" sz="2400" b="1" dirty="0">
              <a:ln w="11430">
                <a:solidFill>
                  <a:sysClr val="windowText" lastClr="000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cs typeface="B Jadid" pitchFamily="2" charset="-78"/>
            </a:endParaRPr>
          </a:p>
        </p:txBody>
      </p:sp>
      <p:sp>
        <p:nvSpPr>
          <p:cNvPr id="7" name="Flowchart: Stored Data 6"/>
          <p:cNvSpPr/>
          <p:nvPr/>
        </p:nvSpPr>
        <p:spPr>
          <a:xfrm>
            <a:off x="0" y="3643314"/>
            <a:ext cx="7215206" cy="1500198"/>
          </a:xfrm>
          <a:prstGeom prst="flowChartOnlineStorage">
            <a:avLst/>
          </a:prstGeom>
          <a:scene3d>
            <a:camera prst="orthographicFront"/>
            <a:lightRig rig="threePt" dir="t"/>
          </a:scene3d>
          <a:sp3d>
            <a:bevelT prst="slope"/>
          </a:sp3d>
        </p:spPr>
        <p:style>
          <a:lnRef idx="2">
            <a:schemeClr val="accent5"/>
          </a:lnRef>
          <a:fillRef idx="1">
            <a:schemeClr val="lt1"/>
          </a:fillRef>
          <a:effectRef idx="0">
            <a:schemeClr val="accent5"/>
          </a:effectRef>
          <a:fontRef idx="minor">
            <a:schemeClr val="dk1"/>
          </a:fontRef>
        </p:style>
        <p:txBody>
          <a:bodyPr rtlCol="1"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Koodak" pitchFamily="2" charset="-78"/>
              </a:rPr>
              <a:t>بیان معانی آیات قران و پرده برداشتن از مقصود و مدلول آنها</a:t>
            </a:r>
            <a:endParaRPr lang="fa-I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Koodak" pitchFamily="2" charset="-78"/>
            </a:endParaRPr>
          </a:p>
        </p:txBody>
      </p:sp>
    </p:spTree>
    <p:extLst>
      <p:ext uri="{BB962C8B-B14F-4D97-AF65-F5344CB8AC3E}">
        <p14:creationId xmlns:p14="http://schemas.microsoft.com/office/powerpoint/2010/main" val="3634176740"/>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1170</TotalTime>
  <Words>1982</Words>
  <Application>Microsoft Office PowerPoint</Application>
  <PresentationFormat>On-screen Show (4:3)</PresentationFormat>
  <Paragraphs>229</Paragraphs>
  <Slides>41</Slides>
  <Notes>0</Notes>
  <HiddenSlides>0</HiddenSlides>
  <MMClips>0</MMClips>
  <ScaleCrop>false</ScaleCrop>
  <HeadingPairs>
    <vt:vector size="6" baseType="variant">
      <vt:variant>
        <vt:lpstr>Fonts Used</vt:lpstr>
      </vt:variant>
      <vt:variant>
        <vt:i4>24</vt:i4>
      </vt:variant>
      <vt:variant>
        <vt:lpstr>Theme</vt:lpstr>
      </vt:variant>
      <vt:variant>
        <vt:i4>1</vt:i4>
      </vt:variant>
      <vt:variant>
        <vt:lpstr>Slide Titles</vt:lpstr>
      </vt:variant>
      <vt:variant>
        <vt:i4>41</vt:i4>
      </vt:variant>
    </vt:vector>
  </HeadingPairs>
  <TitlesOfParts>
    <vt:vector size="66" baseType="lpstr">
      <vt:lpstr>2  Badr</vt:lpstr>
      <vt:lpstr>2  Baran</vt:lpstr>
      <vt:lpstr>2  Tehran</vt:lpstr>
      <vt:lpstr>Andalus</vt:lpstr>
      <vt:lpstr>Arabic Style</vt:lpstr>
      <vt:lpstr>Arial</vt:lpstr>
      <vt:lpstr>B Arabic Style</vt:lpstr>
      <vt:lpstr>B Ferdosi</vt:lpstr>
      <vt:lpstr>B Hamid</vt:lpstr>
      <vt:lpstr>B Jadid</vt:lpstr>
      <vt:lpstr>B Kamran Outline</vt:lpstr>
      <vt:lpstr>B Koodak</vt:lpstr>
      <vt:lpstr>B Mehr</vt:lpstr>
      <vt:lpstr>B Morvarid</vt:lpstr>
      <vt:lpstr>B Roya</vt:lpstr>
      <vt:lpstr>B Sina</vt:lpstr>
      <vt:lpstr>B Symbol Font  مظفر .</vt:lpstr>
      <vt:lpstr>B Titr</vt:lpstr>
      <vt:lpstr>Calibri</vt:lpstr>
      <vt:lpstr>IranNastaliq</vt:lpstr>
      <vt:lpstr>Maryam</vt:lpstr>
      <vt:lpstr>Noavar</vt:lpstr>
      <vt:lpstr>Times New Roman</vt:lpstr>
      <vt:lpstr>Wingdings</vt:lpstr>
      <vt:lpstr>Office Theme</vt:lpstr>
      <vt:lpstr>PowerPoint Presentation</vt:lpstr>
      <vt:lpstr>ضرورت شناخت امام زمان عج از قرآن</vt:lpstr>
      <vt:lpstr>مهدی سلام الله علیه عدل قرآن است</vt:lpstr>
      <vt:lpstr>سخنی از مرحوم علامه طباطبایی رحمت الله علیه</vt:lpstr>
      <vt:lpstr>PowerPoint Presentation</vt:lpstr>
      <vt:lpstr>PowerPoint Presentation</vt:lpstr>
      <vt:lpstr>قرآن دریا است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در ظاهر و باطن قران به جستجوی مهدی عج</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ميهمان ، ميزبان مي خواهد .</vt:lpstr>
      <vt:lpstr>PowerPoint Presentation</vt:lpstr>
      <vt:lpstr>PowerPoint Presentation</vt:lpstr>
      <vt:lpstr>PowerPoint Presentation</vt:lpstr>
      <vt:lpstr>PowerPoint Presentation</vt:lpstr>
      <vt:lpstr>PowerPoint Presentation</vt:lpstr>
      <vt:lpstr>دو نکته دیگر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Karim</dc:creator>
  <cp:lastModifiedBy>Sepco</cp:lastModifiedBy>
  <cp:revision>35</cp:revision>
  <dcterms:created xsi:type="dcterms:W3CDTF">2012-05-03T03:43:36Z</dcterms:created>
  <dcterms:modified xsi:type="dcterms:W3CDTF">2015-12-15T17:00:09Z</dcterms:modified>
  <cp:contentStatus/>
</cp:coreProperties>
</file>